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83" r:id="rId5"/>
    <p:sldId id="264" r:id="rId6"/>
    <p:sldId id="265" r:id="rId7"/>
    <p:sldId id="266" r:id="rId8"/>
    <p:sldId id="269" r:id="rId9"/>
    <p:sldId id="270" r:id="rId10"/>
  </p:sldIdLst>
  <p:sldSz cx="15119350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368">
          <p15:clr>
            <a:srgbClr val="747775"/>
          </p15:clr>
        </p15:guide>
        <p15:guide id="2" pos="476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AE7EAA58-4EDA-4114-B047-75ABB572CC32}">
  <a:tblStyle styleId="{AE7EAA58-4EDA-4114-B047-75ABB572CC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EE82D6-AF98-40BB-A63E-5EA55E4C34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-72" y="-960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e36d6181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e36d6181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67c7422a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67c7422a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703bcce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703bcce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xmlns="" id="{76EDE4C8-44BB-CA71-07E9-B40C33DCC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6b4128d45_0_134:notes">
            <a:extLst>
              <a:ext uri="{FF2B5EF4-FFF2-40B4-BE49-F238E27FC236}">
                <a16:creationId xmlns:a16="http://schemas.microsoft.com/office/drawing/2014/main" xmlns="" id="{A03B3D01-6F30-747E-AFE3-CFB3FE713D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6b4128d45_0_134:notes">
            <a:extLst>
              <a:ext uri="{FF2B5EF4-FFF2-40B4-BE49-F238E27FC236}">
                <a16:creationId xmlns:a16="http://schemas.microsoft.com/office/drawing/2014/main" xmlns="" id="{4E40467E-E9DD-0B46-90E2-0A5B4CAC2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3831175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7c7422a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7c7422a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b4128d4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b4128d4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67c7422a4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67c7422a4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703bccef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703bccef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7c7422a4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7c7422a4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rm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32virtualwing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82600" y="2861100"/>
            <a:ext cx="12154800" cy="4969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0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4125" tIns="164125" rIns="164125" bIns="1641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/>
              <a:t>TARGET FOLDER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SRNTGT026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/>
              <a:t>Lovozero</a:t>
            </a:r>
            <a:r>
              <a:rPr lang="en-GB" sz="4000" dirty="0"/>
              <a:t> Air </a:t>
            </a:r>
            <a:r>
              <a:rPr lang="en-GB" sz="4000" dirty="0" err="1"/>
              <a:t>Defense</a:t>
            </a:r>
            <a:r>
              <a:rPr lang="en-GB" sz="4000" dirty="0"/>
              <a:t> Academy</a:t>
            </a:r>
            <a:r>
              <a:rPr lang="fr" sz="4000" dirty="0"/>
              <a:t>, SRN</a:t>
            </a:r>
            <a:endParaRPr sz="4000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5966700" y="99017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SECRET - DCS WORLD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FF0000"/>
                </a:solidFill>
              </a:rPr>
              <a:t> REL TO COALITION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966700" y="175850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SECRET - DCS WORLD</a:t>
            </a:r>
            <a:endParaRPr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>
                <a:solidFill>
                  <a:srgbClr val="FF0000"/>
                </a:solidFill>
              </a:rPr>
              <a:t> REL TO COALITION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2" name="Picture 1" descr="D:\GIT PROJECTS\OPAT-background\Virtual Intelligence Service only logo.PNG">
            <a:extLst>
              <a:ext uri="{FF2B5EF4-FFF2-40B4-BE49-F238E27FC236}">
                <a16:creationId xmlns:a16="http://schemas.microsoft.com/office/drawing/2014/main" xmlns="" id="{01996E76-C639-50FB-60F7-12676020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686" y="21695"/>
            <a:ext cx="2225675" cy="1958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map of the united states&#10;&#10;Description automatically generated">
            <a:extLst>
              <a:ext uri="{FF2B5EF4-FFF2-40B4-BE49-F238E27FC236}">
                <a16:creationId xmlns:a16="http://schemas.microsoft.com/office/drawing/2014/main" xmlns="" id="{2DBC909F-E8EA-3A82-4BBE-B79ED25906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769" t="6408" r="24149" b="3943"/>
          <a:stretch/>
        </p:blipFill>
        <p:spPr>
          <a:xfrm>
            <a:off x="-1" y="1905734"/>
            <a:ext cx="15119351" cy="8786079"/>
          </a:xfrm>
          <a:prstGeom prst="rect">
            <a:avLst/>
          </a:prstGeom>
        </p:spPr>
      </p:pic>
      <p:sp>
        <p:nvSpPr>
          <p:cNvPr id="67" name="Google Shape;67;p14"/>
          <p:cNvSpPr txBox="1"/>
          <p:nvPr/>
        </p:nvSpPr>
        <p:spPr>
          <a:xfrm>
            <a:off x="10794887" y="5259473"/>
            <a:ext cx="2752302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GB" sz="1400" b="1" dirty="0" err="1"/>
              <a:t>Lovozero</a:t>
            </a:r>
            <a:r>
              <a:rPr lang="en-GB" sz="1400" b="1" dirty="0"/>
              <a:t> Air </a:t>
            </a:r>
            <a:r>
              <a:rPr lang="en-GB" sz="1400" b="1" dirty="0" err="1"/>
              <a:t>Defense</a:t>
            </a:r>
            <a:r>
              <a:rPr lang="en-GB" sz="1400" b="1" dirty="0"/>
              <a:t> Academy</a:t>
            </a:r>
            <a:r>
              <a:rPr lang="en-GB" b="1" dirty="0">
                <a:solidFill>
                  <a:schemeClr val="dk1"/>
                </a:solidFill>
              </a:rPr>
              <a:t/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SRNTGT025</a:t>
            </a:r>
            <a:endParaRPr b="1" dirty="0">
              <a:solidFill>
                <a:schemeClr val="dk1"/>
              </a:solidFill>
            </a:endParaRPr>
          </a:p>
        </p:txBody>
      </p:sp>
      <p:cxnSp>
        <p:nvCxnSpPr>
          <p:cNvPr id="68" name="Google Shape;68;p14"/>
          <p:cNvCxnSpPr>
            <a:cxnSpLocks/>
            <a:stCxn id="69" idx="3"/>
            <a:endCxn id="67" idx="1"/>
          </p:cNvCxnSpPr>
          <p:nvPr/>
        </p:nvCxnSpPr>
        <p:spPr>
          <a:xfrm flipV="1">
            <a:off x="8482818" y="5706513"/>
            <a:ext cx="2312069" cy="1085664"/>
          </a:xfrm>
          <a:prstGeom prst="straightConnector1">
            <a:avLst/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4"/>
          <p:cNvSpPr/>
          <p:nvPr/>
        </p:nvSpPr>
        <p:spPr>
          <a:xfrm>
            <a:off x="7762818" y="6432177"/>
            <a:ext cx="720000" cy="720000"/>
          </a:xfrm>
          <a:prstGeom prst="plus">
            <a:avLst>
              <a:gd name="adj" fmla="val 40260"/>
            </a:avLst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12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 b="1" dirty="0">
                <a:solidFill>
                  <a:schemeClr val="dk1"/>
                </a:solidFill>
              </a:rPr>
              <a:t>.</a:t>
            </a:r>
            <a:endParaRPr sz="2000" b="1" dirty="0">
              <a:solidFill>
                <a:schemeClr val="dk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18D07B8F-C844-9646-C47F-C23EA3F2F2A1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B33F2EA3-C8B0-A347-9DF1-188907E33A56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xmlns="" id="{DA8BD373-0F98-30BF-565F-C5D5634FB5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4436EC87-BC15-B478-9A08-44B135964F78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xmlns="" id="{D74D9B4C-888E-3586-B17A-E3B3771E3E1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FAC916FC-AD9E-316D-32C8-15EE9A12328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xmlns="" id="{018ADB6F-F206-0746-E08D-1A7EA962B6D2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D6336169-30ED-DC4A-E98C-4B77D80CA7CD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id="{305E4DF6-9EC3-840B-1015-23DACEC037B5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xmlns="" id="{D1A9F1F7-3547-D919-8900-7BB21E837CF6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B80A5F5B-3530-AA56-EC12-617BC4B7D8EE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Air </a:t>
              </a:r>
              <a:r>
                <a:rPr lang="en-GB" sz="2000" b="1" dirty="0" err="1"/>
                <a:t>Defense</a:t>
              </a:r>
              <a:r>
                <a:rPr lang="en-GB" sz="2000" b="1" dirty="0"/>
                <a:t> Academy, SRN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BAAB1D89-B812-5ABA-332C-85672FE35DE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SRNTGT026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00.439 E 035 00.646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390CFC4E-BE8D-7EAA-1498-852E8F6D819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AD8EC6BD-559C-98BE-97BF-69E70B6949F4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11" name="Picture 10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146D555E-0F04-FFD3-30EC-F9442B6829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xmlns="" id="{332B3DF7-18FB-9CD6-5BCA-B99922292232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CD59A5A0-96B7-E804-4585-9807AAB7785E}"/>
              </a:ext>
            </a:extLst>
          </p:cNvPr>
          <p:cNvSpPr txBox="1"/>
          <p:nvPr/>
        </p:nvSpPr>
        <p:spPr>
          <a:xfrm>
            <a:off x="2429057" y="346900"/>
            <a:ext cx="7573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JOINT OPERATIONS GRAPHIC</a:t>
            </a:r>
            <a:r>
              <a:rPr lang="en-GB" sz="2000" b="1" dirty="0">
                <a:solidFill>
                  <a:schemeClr val="dk1"/>
                </a:solidFill>
              </a:rPr>
              <a:t> [X]</a:t>
            </a:r>
            <a:endParaRPr lang="en-GB" sz="2000" b="1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F55C1634-AB21-53F2-A4D2-456ADB96E8E9}"/>
              </a:ext>
            </a:extLst>
          </p:cNvPr>
          <p:cNvGrpSpPr/>
          <p:nvPr/>
        </p:nvGrpSpPr>
        <p:grpSpPr>
          <a:xfrm rot="2007689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642BFAAD-920A-675C-1FD5-C55327BF886D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Google Shape;66;p14">
              <a:extLst>
                <a:ext uri="{FF2B5EF4-FFF2-40B4-BE49-F238E27FC236}">
                  <a16:creationId xmlns:a16="http://schemas.microsoft.com/office/drawing/2014/main" xmlns="" id="{BFB680E9-3DA7-EEAC-3069-92543B9F248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erial view of a land&#10;&#10;Description automatically generated">
            <a:extLst>
              <a:ext uri="{FF2B5EF4-FFF2-40B4-BE49-F238E27FC236}">
                <a16:creationId xmlns:a16="http://schemas.microsoft.com/office/drawing/2014/main" xmlns="" id="{F7293812-C827-5CE3-3865-F060ACA01A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harpenSoften amount="19000"/>
                    </a14:imgEffect>
                    <a14:imgEffect>
                      <a14:colorTemperature colorTemp="5666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0180" t="4800" r="23432" b="4082"/>
          <a:stretch/>
        </p:blipFill>
        <p:spPr>
          <a:xfrm>
            <a:off x="0" y="1937312"/>
            <a:ext cx="15119350" cy="8754501"/>
          </a:xfrm>
          <a:prstGeom prst="rect">
            <a:avLst/>
          </a:prstGeom>
        </p:spPr>
      </p:pic>
      <p:sp>
        <p:nvSpPr>
          <p:cNvPr id="9" name="Google Shape;67;p14">
            <a:extLst>
              <a:ext uri="{FF2B5EF4-FFF2-40B4-BE49-F238E27FC236}">
                <a16:creationId xmlns:a16="http://schemas.microsoft.com/office/drawing/2014/main" xmlns="" id="{2383979B-7C44-292F-EB3E-7EC226347C3D}"/>
              </a:ext>
            </a:extLst>
          </p:cNvPr>
          <p:cNvSpPr txBox="1"/>
          <p:nvPr/>
        </p:nvSpPr>
        <p:spPr>
          <a:xfrm>
            <a:off x="1266093" y="3854626"/>
            <a:ext cx="1869900" cy="89408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/>
              <a:t>Air </a:t>
            </a:r>
            <a:r>
              <a:rPr lang="en-GB" sz="1400" b="1" dirty="0" err="1"/>
              <a:t>Defense</a:t>
            </a:r>
            <a:r>
              <a:rPr lang="en-GB" sz="1400" b="1" dirty="0"/>
              <a:t> Test and Training Range</a:t>
            </a:r>
            <a:r>
              <a:rPr lang="en-GB" b="1" dirty="0">
                <a:solidFill>
                  <a:schemeClr val="dk1"/>
                </a:solidFill>
              </a:rPr>
              <a:t/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SRNTGT025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AC654BA9-C562-1EA2-B6BD-32C5F2B548CA}"/>
              </a:ext>
            </a:extLst>
          </p:cNvPr>
          <p:cNvCxnSpPr>
            <a:cxnSpLocks/>
            <a:stCxn id="9" idx="3"/>
            <a:endCxn id="25" idx="2"/>
          </p:cNvCxnSpPr>
          <p:nvPr/>
        </p:nvCxnSpPr>
        <p:spPr>
          <a:xfrm>
            <a:off x="3135993" y="4301666"/>
            <a:ext cx="1576684" cy="150829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25549D9E-1189-BC48-CE4B-F10DEB44912A}"/>
              </a:ext>
            </a:extLst>
          </p:cNvPr>
          <p:cNvSpPr txBox="1"/>
          <p:nvPr/>
        </p:nvSpPr>
        <p:spPr>
          <a:xfrm>
            <a:off x="2464354" y="368119"/>
            <a:ext cx="6631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FACILITY OUTLINE GRAPHIC</a:t>
            </a:r>
            <a:r>
              <a:rPr lang="en-GB" sz="2000" b="1" dirty="0">
                <a:solidFill>
                  <a:schemeClr val="dk1"/>
                </a:solidFill>
              </a:rPr>
              <a:t> 1/1</a:t>
            </a:r>
            <a:endParaRPr lang="en-GB" sz="2000" b="1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xmlns="" id="{F9A1DCB8-FEEC-6783-8E1D-2B6BF20C1214}"/>
              </a:ext>
            </a:extLst>
          </p:cNvPr>
          <p:cNvGrpSpPr/>
          <p:nvPr/>
        </p:nvGrpSpPr>
        <p:grpSpPr>
          <a:xfrm rot="2051449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B9739759-F3A8-FFBD-F751-2A22B8876552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Google Shape;66;p14">
              <a:extLst>
                <a:ext uri="{FF2B5EF4-FFF2-40B4-BE49-F238E27FC236}">
                  <a16:creationId xmlns:a16="http://schemas.microsoft.com/office/drawing/2014/main" xmlns="" id="{C4137D26-505B-EC25-2EC6-50F147CCF725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8605D078-BD50-7647-517B-D1B0DF914608}"/>
              </a:ext>
            </a:extLst>
          </p:cNvPr>
          <p:cNvSpPr/>
          <p:nvPr/>
        </p:nvSpPr>
        <p:spPr>
          <a:xfrm>
            <a:off x="4656406" y="5627077"/>
            <a:ext cx="2855742" cy="661181"/>
          </a:xfrm>
          <a:custGeom>
            <a:avLst/>
            <a:gdLst>
              <a:gd name="connsiteX0" fmla="*/ 2855742 w 2855742"/>
              <a:gd name="connsiteY0" fmla="*/ 506437 h 661181"/>
              <a:gd name="connsiteX1" fmla="*/ 0 w 2855742"/>
              <a:gd name="connsiteY1" fmla="*/ 661181 h 661181"/>
              <a:gd name="connsiteX2" fmla="*/ 56271 w 2855742"/>
              <a:gd name="connsiteY2" fmla="*/ 182880 h 661181"/>
              <a:gd name="connsiteX3" fmla="*/ 2686929 w 2855742"/>
              <a:gd name="connsiteY3" fmla="*/ 0 h 661181"/>
              <a:gd name="connsiteX4" fmla="*/ 2855742 w 2855742"/>
              <a:gd name="connsiteY4" fmla="*/ 506437 h 661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5742" h="661181">
                <a:moveTo>
                  <a:pt x="2855742" y="506437"/>
                </a:moveTo>
                <a:lnTo>
                  <a:pt x="0" y="661181"/>
                </a:lnTo>
                <a:lnTo>
                  <a:pt x="56271" y="182880"/>
                </a:lnTo>
                <a:lnTo>
                  <a:pt x="2686929" y="0"/>
                </a:lnTo>
                <a:lnTo>
                  <a:pt x="2855742" y="506437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C22C7176-4057-64AE-647B-3D61F80246BE}"/>
              </a:ext>
            </a:extLst>
          </p:cNvPr>
          <p:cNvSpPr/>
          <p:nvPr/>
        </p:nvSpPr>
        <p:spPr>
          <a:xfrm>
            <a:off x="6991643" y="6879102"/>
            <a:ext cx="422031" cy="281353"/>
          </a:xfrm>
          <a:custGeom>
            <a:avLst/>
            <a:gdLst>
              <a:gd name="connsiteX0" fmla="*/ 126609 w 422031"/>
              <a:gd name="connsiteY0" fmla="*/ 28135 h 281353"/>
              <a:gd name="connsiteX1" fmla="*/ 0 w 422031"/>
              <a:gd name="connsiteY1" fmla="*/ 253218 h 281353"/>
              <a:gd name="connsiteX2" fmla="*/ 295422 w 422031"/>
              <a:gd name="connsiteY2" fmla="*/ 281353 h 281353"/>
              <a:gd name="connsiteX3" fmla="*/ 422031 w 422031"/>
              <a:gd name="connsiteY3" fmla="*/ 0 h 281353"/>
              <a:gd name="connsiteX4" fmla="*/ 126609 w 422031"/>
              <a:gd name="connsiteY4" fmla="*/ 28135 h 281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2031" h="281353">
                <a:moveTo>
                  <a:pt x="126609" y="28135"/>
                </a:moveTo>
                <a:lnTo>
                  <a:pt x="0" y="253218"/>
                </a:lnTo>
                <a:lnTo>
                  <a:pt x="295422" y="281353"/>
                </a:lnTo>
                <a:lnTo>
                  <a:pt x="422031" y="0"/>
                </a:lnTo>
                <a:lnTo>
                  <a:pt x="126609" y="28135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Google Shape;67;p14">
            <a:extLst>
              <a:ext uri="{FF2B5EF4-FFF2-40B4-BE49-F238E27FC236}">
                <a16:creationId xmlns:a16="http://schemas.microsoft.com/office/drawing/2014/main" xmlns="" id="{75B64106-AB29-E9FC-951E-BCFACD21CEDB}"/>
              </a:ext>
            </a:extLst>
          </p:cNvPr>
          <p:cNvSpPr txBox="1"/>
          <p:nvPr/>
        </p:nvSpPr>
        <p:spPr>
          <a:xfrm>
            <a:off x="4003712" y="7627815"/>
            <a:ext cx="2046849" cy="546496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/>
              <a:t>Air Defence Academy</a:t>
            </a:r>
            <a:r>
              <a:rPr lang="en-GB" b="1" dirty="0">
                <a:solidFill>
                  <a:schemeClr val="dk1"/>
                </a:solidFill>
              </a:rPr>
              <a:t/>
            </a:r>
            <a:br>
              <a:rPr lang="en-GB" b="1" dirty="0">
                <a:solidFill>
                  <a:schemeClr val="dk1"/>
                </a:solidFill>
              </a:rPr>
            </a:br>
            <a:r>
              <a:rPr lang="en-GB" b="1" dirty="0">
                <a:solidFill>
                  <a:schemeClr val="dk1"/>
                </a:solidFill>
              </a:rPr>
              <a:t>SRNTGT026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xmlns="" id="{80192A2D-FA6F-A3B3-918D-904581446EE5}"/>
              </a:ext>
            </a:extLst>
          </p:cNvPr>
          <p:cNvCxnSpPr>
            <a:cxnSpLocks/>
            <a:stCxn id="30" idx="3"/>
            <a:endCxn id="29" idx="1"/>
          </p:cNvCxnSpPr>
          <p:nvPr/>
        </p:nvCxnSpPr>
        <p:spPr>
          <a:xfrm flipV="1">
            <a:off x="6050561" y="7132320"/>
            <a:ext cx="941082" cy="7687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xmlns="" id="{CBBA069B-5F49-AD33-AD3C-7A102A305E46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xmlns="" id="{93549A23-965F-5029-EF8C-AA7A62B5442D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0" name="Picture 3">
              <a:extLst>
                <a:ext uri="{FF2B5EF4-FFF2-40B4-BE49-F238E27FC236}">
                  <a16:creationId xmlns:a16="http://schemas.microsoft.com/office/drawing/2014/main" xmlns="" id="{63F76031-99C8-E3A3-63E0-692AE7F1F3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xmlns="" id="{A530E055-6A6E-AA82-B90B-B199CADBDA56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xmlns="" id="{2AEDA716-3F3A-14D2-EF06-84AE3FD55648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xmlns="" id="{5DFDE096-FE64-8CD7-280D-A773AF3DB06C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xmlns="" id="{E0C66310-1ADC-1393-7D89-86D719F65428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xmlns="" id="{E292E1E6-8AEB-F264-0BA1-8707D3024601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xmlns="" id="{02DA2022-788C-7A6A-9823-46F9B259E812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xmlns="" id="{78ABC1C2-825D-87C0-50F2-76B47CD0306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xmlns="" id="{766FF01E-C6BD-64CA-150B-D7BD23382034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Air Defence Academy, SRN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xmlns="" id="{73E01595-0086-AB75-5F04-D668C51675C6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SRNTGT026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00.439 E 035 00.646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xmlns="" id="{FEBA1856-E102-09A3-993D-B1BBDF135A3A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xmlns="" id="{689382AA-E332-F894-E3DF-32E9A746B862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68" name="Picture 67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7781A73F-1F37-852A-1D67-27CC7E11BDE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69" name="Rektangel 11">
              <a:extLst>
                <a:ext uri="{FF2B5EF4-FFF2-40B4-BE49-F238E27FC236}">
                  <a16:creationId xmlns:a16="http://schemas.microsoft.com/office/drawing/2014/main" xmlns="" id="{BE4485F3-F028-C10E-4A39-1CDC1E3BB811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xmlns="" id="{116F48F0-6074-A1CE-AA9D-0C6CD3B04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69" descr="Aerial view of a town&#10;&#10;Description automatically generated">
            <a:extLst>
              <a:ext uri="{FF2B5EF4-FFF2-40B4-BE49-F238E27FC236}">
                <a16:creationId xmlns:a16="http://schemas.microsoft.com/office/drawing/2014/main" xmlns="" id="{FE695EDF-A644-A6DB-FD19-05E6F5D0B7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6960" t="29043" r="41408" b="41177"/>
          <a:stretch/>
        </p:blipFill>
        <p:spPr>
          <a:xfrm>
            <a:off x="0" y="1910787"/>
            <a:ext cx="15119350" cy="8781025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C4053AFC-A9B4-46C6-6943-4DDD4EF571B9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10568113" y="5782231"/>
            <a:ext cx="841542" cy="137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85942D89-6CC8-B594-36EB-BD8C8F267D07}"/>
              </a:ext>
            </a:extLst>
          </p:cNvPr>
          <p:cNvSpPr txBox="1"/>
          <p:nvPr/>
        </p:nvSpPr>
        <p:spPr>
          <a:xfrm>
            <a:off x="2449364" y="402381"/>
            <a:ext cx="7575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/>
              <a:t>DESIRED POINT OF IMPACT GRAPHIC 1/1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xmlns="" id="{95B3929A-F218-142F-1BD3-B1A120039F0C}"/>
              </a:ext>
            </a:extLst>
          </p:cNvPr>
          <p:cNvGrpSpPr/>
          <p:nvPr/>
        </p:nvGrpSpPr>
        <p:grpSpPr>
          <a:xfrm rot="354380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xmlns="" id="{A648BC7F-D9CC-8A06-59BD-D8BE9EB14DBB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Google Shape;66;p14">
              <a:extLst>
                <a:ext uri="{FF2B5EF4-FFF2-40B4-BE49-F238E27FC236}">
                  <a16:creationId xmlns:a16="http://schemas.microsoft.com/office/drawing/2014/main" xmlns="" id="{C917FE43-D0EA-90A6-26A3-787BE438DCEC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43" name="Google Shape;171;p20">
            <a:extLst>
              <a:ext uri="{FF2B5EF4-FFF2-40B4-BE49-F238E27FC236}">
                <a16:creationId xmlns:a16="http://schemas.microsoft.com/office/drawing/2014/main" xmlns="" id="{80871BBB-1811-5BBD-94D0-0FF4D127896E}"/>
              </a:ext>
            </a:extLst>
          </p:cNvPr>
          <p:cNvSpPr txBox="1"/>
          <p:nvPr/>
        </p:nvSpPr>
        <p:spPr>
          <a:xfrm>
            <a:off x="659053" y="9486162"/>
            <a:ext cx="2225675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SRNTGT026-A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ADMINISTRATION BUILDING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00.645 E 035 00.645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524 FT</a:t>
            </a:r>
            <a:endParaRPr sz="1000" b="1" dirty="0"/>
          </a:p>
        </p:txBody>
      </p:sp>
      <p:sp>
        <p:nvSpPr>
          <p:cNvPr id="10" name="Google Shape;171;p20">
            <a:extLst>
              <a:ext uri="{FF2B5EF4-FFF2-40B4-BE49-F238E27FC236}">
                <a16:creationId xmlns:a16="http://schemas.microsoft.com/office/drawing/2014/main" xmlns="" id="{4C18B019-37F3-312C-CD1B-5B560DAD9240}"/>
              </a:ext>
            </a:extLst>
          </p:cNvPr>
          <p:cNvSpPr txBox="1"/>
          <p:nvPr/>
        </p:nvSpPr>
        <p:spPr>
          <a:xfrm>
            <a:off x="11409655" y="5627457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A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xmlns="" id="{A4BE1873-CEE3-7C85-5050-A1AEC6DF6164}"/>
              </a:ext>
            </a:extLst>
          </p:cNvPr>
          <p:cNvSpPr/>
          <p:nvPr/>
        </p:nvSpPr>
        <p:spPr>
          <a:xfrm>
            <a:off x="5613008" y="3229488"/>
            <a:ext cx="5734315" cy="4883997"/>
          </a:xfrm>
          <a:custGeom>
            <a:avLst/>
            <a:gdLst>
              <a:gd name="connsiteX0" fmla="*/ 0 w 10494499"/>
              <a:gd name="connsiteY0" fmla="*/ 506437 h 5289452"/>
              <a:gd name="connsiteX1" fmla="*/ 9200271 w 10494499"/>
              <a:gd name="connsiteY1" fmla="*/ 0 h 5289452"/>
              <a:gd name="connsiteX2" fmla="*/ 10494499 w 10494499"/>
              <a:gd name="connsiteY2" fmla="*/ 5261317 h 5289452"/>
              <a:gd name="connsiteX3" fmla="*/ 379828 w 10494499"/>
              <a:gd name="connsiteY3" fmla="*/ 5289452 h 5289452"/>
              <a:gd name="connsiteX4" fmla="*/ 0 w 10494499"/>
              <a:gd name="connsiteY4" fmla="*/ 506437 h 5289452"/>
              <a:gd name="connsiteX0" fmla="*/ 2668172 w 10114671"/>
              <a:gd name="connsiteY0" fmla="*/ 1507923 h 5289452"/>
              <a:gd name="connsiteX1" fmla="*/ 8820443 w 10114671"/>
              <a:gd name="connsiteY1" fmla="*/ 0 h 5289452"/>
              <a:gd name="connsiteX2" fmla="*/ 10114671 w 10114671"/>
              <a:gd name="connsiteY2" fmla="*/ 5261317 h 5289452"/>
              <a:gd name="connsiteX3" fmla="*/ 0 w 10114671"/>
              <a:gd name="connsiteY3" fmla="*/ 5289452 h 5289452"/>
              <a:gd name="connsiteX4" fmla="*/ 2668172 w 10114671"/>
              <a:gd name="connsiteY4" fmla="*/ 1507923 h 5289452"/>
              <a:gd name="connsiteX0" fmla="*/ 2406915 w 10114671"/>
              <a:gd name="connsiteY0" fmla="*/ 1957866 h 5289452"/>
              <a:gd name="connsiteX1" fmla="*/ 8820443 w 10114671"/>
              <a:gd name="connsiteY1" fmla="*/ 0 h 5289452"/>
              <a:gd name="connsiteX2" fmla="*/ 10114671 w 10114671"/>
              <a:gd name="connsiteY2" fmla="*/ 5261317 h 5289452"/>
              <a:gd name="connsiteX3" fmla="*/ 0 w 10114671"/>
              <a:gd name="connsiteY3" fmla="*/ 5289452 h 5289452"/>
              <a:gd name="connsiteX4" fmla="*/ 2406915 w 10114671"/>
              <a:gd name="connsiteY4" fmla="*/ 1957866 h 5289452"/>
              <a:gd name="connsiteX0" fmla="*/ 2406915 w 10114671"/>
              <a:gd name="connsiteY0" fmla="*/ 71009 h 3402595"/>
              <a:gd name="connsiteX1" fmla="*/ 5525700 w 10114671"/>
              <a:gd name="connsiteY1" fmla="*/ 0 h 3402595"/>
              <a:gd name="connsiteX2" fmla="*/ 10114671 w 10114671"/>
              <a:gd name="connsiteY2" fmla="*/ 3374460 h 3402595"/>
              <a:gd name="connsiteX3" fmla="*/ 0 w 10114671"/>
              <a:gd name="connsiteY3" fmla="*/ 3402595 h 3402595"/>
              <a:gd name="connsiteX4" fmla="*/ 2406915 w 10114671"/>
              <a:gd name="connsiteY4" fmla="*/ 71009 h 3402595"/>
              <a:gd name="connsiteX0" fmla="*/ 2406915 w 5542671"/>
              <a:gd name="connsiteY0" fmla="*/ 71009 h 3402595"/>
              <a:gd name="connsiteX1" fmla="*/ 5525700 w 5542671"/>
              <a:gd name="connsiteY1" fmla="*/ 0 h 3402595"/>
              <a:gd name="connsiteX2" fmla="*/ 5542671 w 5542671"/>
              <a:gd name="connsiteY2" fmla="*/ 1690803 h 3402595"/>
              <a:gd name="connsiteX3" fmla="*/ 0 w 5542671"/>
              <a:gd name="connsiteY3" fmla="*/ 3402595 h 3402595"/>
              <a:gd name="connsiteX4" fmla="*/ 2406915 w 5542671"/>
              <a:gd name="connsiteY4" fmla="*/ 71009 h 3402595"/>
              <a:gd name="connsiteX0" fmla="*/ 2406915 w 5542671"/>
              <a:gd name="connsiteY0" fmla="*/ 71009 h 3402595"/>
              <a:gd name="connsiteX1" fmla="*/ 5525700 w 5542671"/>
              <a:gd name="connsiteY1" fmla="*/ 0 h 3402595"/>
              <a:gd name="connsiteX2" fmla="*/ 5542671 w 5542671"/>
              <a:gd name="connsiteY2" fmla="*/ 1850461 h 3402595"/>
              <a:gd name="connsiteX3" fmla="*/ 0 w 5542671"/>
              <a:gd name="connsiteY3" fmla="*/ 3402595 h 3402595"/>
              <a:gd name="connsiteX4" fmla="*/ 2406915 w 5542671"/>
              <a:gd name="connsiteY4" fmla="*/ 71009 h 3402595"/>
              <a:gd name="connsiteX0" fmla="*/ 0 w 3135756"/>
              <a:gd name="connsiteY0" fmla="*/ 71009 h 1850461"/>
              <a:gd name="connsiteX1" fmla="*/ 3118785 w 3135756"/>
              <a:gd name="connsiteY1" fmla="*/ 0 h 1850461"/>
              <a:gd name="connsiteX2" fmla="*/ 3135756 w 3135756"/>
              <a:gd name="connsiteY2" fmla="*/ 1850461 h 1850461"/>
              <a:gd name="connsiteX3" fmla="*/ 31485 w 3135756"/>
              <a:gd name="connsiteY3" fmla="*/ 1733452 h 1850461"/>
              <a:gd name="connsiteX4" fmla="*/ 0 w 3135756"/>
              <a:gd name="connsiteY4" fmla="*/ 71009 h 1850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35756" h="1850461">
                <a:moveTo>
                  <a:pt x="0" y="71009"/>
                </a:moveTo>
                <a:lnTo>
                  <a:pt x="3118785" y="0"/>
                </a:lnTo>
                <a:lnTo>
                  <a:pt x="3135756" y="1850461"/>
                </a:lnTo>
                <a:lnTo>
                  <a:pt x="31485" y="1733452"/>
                </a:lnTo>
                <a:lnTo>
                  <a:pt x="0" y="71009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9C1CE0F2-36AE-B839-795D-9B6F101D0C8A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xmlns="" id="{12E46226-7D18-1253-959A-DE3E1D59B488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52" name="Picture 3">
              <a:extLst>
                <a:ext uri="{FF2B5EF4-FFF2-40B4-BE49-F238E27FC236}">
                  <a16:creationId xmlns:a16="http://schemas.microsoft.com/office/drawing/2014/main" xmlns="" id="{55750E50-1DB3-69B6-24CC-492099D714C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xmlns="" id="{6A50EF4F-02AF-D000-250F-16D1A9ED80F3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xmlns="" id="{7FC0D58F-0B32-3664-27C4-B06CAF5375CC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xmlns="" id="{89C82151-15B9-5C72-CDED-3DDB5CF94F78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xmlns="" id="{AE69FEA7-1600-1315-6A12-8C6621A35118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xmlns="" id="{6DEDC00B-6B87-29DD-F035-6AE3756816EA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xmlns="" id="{4C627C54-58B1-2851-E4CB-821D26C486D8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xmlns="" id="{025CA403-327B-1692-FD31-221E8BDAB51D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xmlns="" id="{4B20D27E-9841-D4B4-3BE2-DD24679A1221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Air Defence Academy, SRN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xmlns="" id="{55C5D5BA-71AD-DF0B-3D3B-67A0F046FD95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SRNTGT026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00.439 E 035 00.646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xmlns="" id="{3DBE9979-AEFE-414A-84A8-EF7542ABF4B6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xmlns="" id="{0D345041-ECD7-DA8A-7844-14DB42ACDAC9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58" name="Picture 57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4D2E9711-8DFA-C980-0C97-42EBBCC793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59" name="Rektangel 11">
              <a:extLst>
                <a:ext uri="{FF2B5EF4-FFF2-40B4-BE49-F238E27FC236}">
                  <a16:creationId xmlns:a16="http://schemas.microsoft.com/office/drawing/2014/main" xmlns="" id="{EE528209-960F-A970-42A5-E3BB751ABB96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xmlns="" id="{C6959B54-E192-4B42-B34F-92C8F252EB08}"/>
              </a:ext>
            </a:extLst>
          </p:cNvPr>
          <p:cNvCxnSpPr>
            <a:cxnSpLocks/>
            <a:stCxn id="72" idx="1"/>
          </p:cNvCxnSpPr>
          <p:nvPr/>
        </p:nvCxnSpPr>
        <p:spPr>
          <a:xfrm flipH="1">
            <a:off x="8575100" y="4935011"/>
            <a:ext cx="2834555" cy="6995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Google Shape;171;p20">
            <a:extLst>
              <a:ext uri="{FF2B5EF4-FFF2-40B4-BE49-F238E27FC236}">
                <a16:creationId xmlns:a16="http://schemas.microsoft.com/office/drawing/2014/main" xmlns="" id="{1B514A1D-274C-2F58-F564-BC7FFB6F3E87}"/>
              </a:ext>
            </a:extLst>
          </p:cNvPr>
          <p:cNvSpPr txBox="1"/>
          <p:nvPr/>
        </p:nvSpPr>
        <p:spPr>
          <a:xfrm>
            <a:off x="11409655" y="4780237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B</a:t>
            </a:r>
          </a:p>
        </p:txBody>
      </p:sp>
      <p:sp>
        <p:nvSpPr>
          <p:cNvPr id="73" name="Google Shape;171;p20">
            <a:extLst>
              <a:ext uri="{FF2B5EF4-FFF2-40B4-BE49-F238E27FC236}">
                <a16:creationId xmlns:a16="http://schemas.microsoft.com/office/drawing/2014/main" xmlns="" id="{C94E57DF-0332-4102-4C27-8A10CA6A773A}"/>
              </a:ext>
            </a:extLst>
          </p:cNvPr>
          <p:cNvSpPr txBox="1"/>
          <p:nvPr/>
        </p:nvSpPr>
        <p:spPr>
          <a:xfrm>
            <a:off x="4708175" y="4956968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C</a:t>
            </a:r>
          </a:p>
        </p:txBody>
      </p:sp>
      <p:sp>
        <p:nvSpPr>
          <p:cNvPr id="74" name="Google Shape;171;p20">
            <a:extLst>
              <a:ext uri="{FF2B5EF4-FFF2-40B4-BE49-F238E27FC236}">
                <a16:creationId xmlns:a16="http://schemas.microsoft.com/office/drawing/2014/main" xmlns="" id="{EB4E344E-7F17-D575-F08C-5E58F58FE87F}"/>
              </a:ext>
            </a:extLst>
          </p:cNvPr>
          <p:cNvSpPr txBox="1"/>
          <p:nvPr/>
        </p:nvSpPr>
        <p:spPr>
          <a:xfrm>
            <a:off x="4708175" y="3756308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D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xmlns="" id="{373D542B-CBB9-8878-8560-406A7921A31C}"/>
              </a:ext>
            </a:extLst>
          </p:cNvPr>
          <p:cNvCxnSpPr>
            <a:cxnSpLocks/>
          </p:cNvCxnSpPr>
          <p:nvPr/>
        </p:nvCxnSpPr>
        <p:spPr>
          <a:xfrm flipH="1">
            <a:off x="5355771" y="3909138"/>
            <a:ext cx="1014946" cy="194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xmlns="" id="{4127D1F3-FD17-C159-CC17-25CF4369FB67}"/>
              </a:ext>
            </a:extLst>
          </p:cNvPr>
          <p:cNvCxnSpPr>
            <a:cxnSpLocks/>
          </p:cNvCxnSpPr>
          <p:nvPr/>
        </p:nvCxnSpPr>
        <p:spPr>
          <a:xfrm flipH="1">
            <a:off x="5355771" y="5136587"/>
            <a:ext cx="1266245" cy="24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Google Shape;171;p20">
            <a:extLst>
              <a:ext uri="{FF2B5EF4-FFF2-40B4-BE49-F238E27FC236}">
                <a16:creationId xmlns:a16="http://schemas.microsoft.com/office/drawing/2014/main" xmlns="" id="{D5C0DB32-7EED-6FD9-86BD-0E427D4D0DAD}"/>
              </a:ext>
            </a:extLst>
          </p:cNvPr>
          <p:cNvSpPr txBox="1"/>
          <p:nvPr/>
        </p:nvSpPr>
        <p:spPr>
          <a:xfrm>
            <a:off x="3202275" y="9483771"/>
            <a:ext cx="2225676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SRNTGT026-B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ADVANCED TRAINING FACILITY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00.447 E 035 00.610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525 FT</a:t>
            </a:r>
            <a:endParaRPr sz="1000" b="1" dirty="0"/>
          </a:p>
        </p:txBody>
      </p:sp>
      <p:sp>
        <p:nvSpPr>
          <p:cNvPr id="106" name="Google Shape;171;p20">
            <a:extLst>
              <a:ext uri="{FF2B5EF4-FFF2-40B4-BE49-F238E27FC236}">
                <a16:creationId xmlns:a16="http://schemas.microsoft.com/office/drawing/2014/main" xmlns="" id="{9E66535C-E695-C4A7-78CC-79C9DD5C3AA9}"/>
              </a:ext>
            </a:extLst>
          </p:cNvPr>
          <p:cNvSpPr txBox="1"/>
          <p:nvPr/>
        </p:nvSpPr>
        <p:spPr>
          <a:xfrm>
            <a:off x="5863244" y="9483771"/>
            <a:ext cx="2225677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SRNTGT026-C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PRIMARY TRAINING FACILITY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00.409 E 035 00.592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525 FT</a:t>
            </a:r>
            <a:endParaRPr sz="1000" b="1" dirty="0"/>
          </a:p>
        </p:txBody>
      </p:sp>
      <p:sp>
        <p:nvSpPr>
          <p:cNvPr id="107" name="Google Shape;171;p20">
            <a:extLst>
              <a:ext uri="{FF2B5EF4-FFF2-40B4-BE49-F238E27FC236}">
                <a16:creationId xmlns:a16="http://schemas.microsoft.com/office/drawing/2014/main" xmlns="" id="{C2E86E16-0F41-F95D-0619-94A31A2A052A}"/>
              </a:ext>
            </a:extLst>
          </p:cNvPr>
          <p:cNvSpPr txBox="1"/>
          <p:nvPr/>
        </p:nvSpPr>
        <p:spPr>
          <a:xfrm>
            <a:off x="8480165" y="9469505"/>
            <a:ext cx="2394161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SRNTGT026-D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GUIDANCE CALIBRATION CENTRE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00.419 E 035 00.562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525 FT</a:t>
            </a:r>
            <a:endParaRPr sz="1000" b="1" dirty="0"/>
          </a:p>
        </p:txBody>
      </p:sp>
      <p:sp>
        <p:nvSpPr>
          <p:cNvPr id="108" name="Google Shape;171;p20">
            <a:extLst>
              <a:ext uri="{FF2B5EF4-FFF2-40B4-BE49-F238E27FC236}">
                <a16:creationId xmlns:a16="http://schemas.microsoft.com/office/drawing/2014/main" xmlns="" id="{E8559CBB-8596-4C25-8DF1-81F76B23B482}"/>
              </a:ext>
            </a:extLst>
          </p:cNvPr>
          <p:cNvSpPr txBox="1"/>
          <p:nvPr/>
        </p:nvSpPr>
        <p:spPr>
          <a:xfrm>
            <a:off x="11415077" y="7312414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E</a:t>
            </a:r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xmlns="" id="{7B4D7A14-0167-F0A3-793F-E239AC43D8DF}"/>
              </a:ext>
            </a:extLst>
          </p:cNvPr>
          <p:cNvCxnSpPr>
            <a:cxnSpLocks/>
          </p:cNvCxnSpPr>
          <p:nvPr/>
        </p:nvCxnSpPr>
        <p:spPr>
          <a:xfrm flipH="1" flipV="1">
            <a:off x="10238273" y="7466216"/>
            <a:ext cx="1171382" cy="93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Google Shape;171;p20">
            <a:extLst>
              <a:ext uri="{FF2B5EF4-FFF2-40B4-BE49-F238E27FC236}">
                <a16:creationId xmlns:a16="http://schemas.microsoft.com/office/drawing/2014/main" xmlns="" id="{65305518-5635-F10C-C291-46D91120F0E5}"/>
              </a:ext>
            </a:extLst>
          </p:cNvPr>
          <p:cNvSpPr txBox="1"/>
          <p:nvPr/>
        </p:nvSpPr>
        <p:spPr>
          <a:xfrm>
            <a:off x="11265570" y="9469505"/>
            <a:ext cx="2394161" cy="80327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SRNTGT026-E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COMMUNICATION ROOM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N 68 00.419 E 035 00.562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 MSL: 525 FT</a:t>
            </a:r>
            <a:endParaRPr sz="1000" b="1" dirty="0"/>
          </a:p>
        </p:txBody>
      </p:sp>
    </p:spTree>
    <p:extLst>
      <p:ext uri="{BB962C8B-B14F-4D97-AF65-F5344CB8AC3E}">
        <p14:creationId xmlns:p14="http://schemas.microsoft.com/office/powerpoint/2010/main" xmlns="" val="77369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Google Shape;182;p21"/>
          <p:cNvGraphicFramePr/>
          <p:nvPr>
            <p:extLst>
              <p:ext uri="{D42A27DB-BD31-4B8C-83A1-F6EECF244321}">
                <p14:modId xmlns:p14="http://schemas.microsoft.com/office/powerpoint/2010/main" xmlns="" val="2052203056"/>
              </p:ext>
            </p:extLst>
          </p:nvPr>
        </p:nvGraphicFramePr>
        <p:xfrm>
          <a:off x="-25" y="2586435"/>
          <a:ext cx="15119950" cy="7595106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3080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0724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5333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9793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41700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lt1"/>
                          </a:solidFill>
                        </a:rPr>
                        <a:t>DPI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TLE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WARHEAD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GUIDANCE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DESIRED EFFECT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IMPACT ANGLE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FUZING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b-NO" dirty="0"/>
                        <a:t>DPI A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TWO STORY OFFICE BUILDING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>
                          <a:solidFill>
                            <a:schemeClr val="dk1"/>
                          </a:solidFill>
                        </a:rPr>
                        <a:t>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1000IBS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DECIMETERIC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60˚ - 90˚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0" dirty="0"/>
                        <a:t>DPI B</a:t>
                      </a:r>
                      <a:endParaRPr b="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TWO STORY OFFICE BUILDING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1000LBS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DECIMETERIC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60˚ - 90˚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0" dirty="0"/>
                        <a:t>DPI C</a:t>
                      </a:r>
                      <a:endParaRPr b="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HORSE SHOW TWO STORY BUILDING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1000LBS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DECIMETERIC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60˚ - 90˚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b="0" dirty="0"/>
                        <a:t>DPI D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TWO STORY OFFICE BUILDING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1000LBS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dirty="0"/>
                        <a:t>DECIMETERIC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BLAST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60˚ - 90˚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25ms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DPI E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RADIO ANTENNA AND SHED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3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GB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500LBS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METRIC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BLAST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dirty="0"/>
                        <a:t>60˚ - 90˚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/>
                        <a:t>10ms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GB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3BE49863-978C-536D-675B-D946BF7A6385}"/>
              </a:ext>
            </a:extLst>
          </p:cNvPr>
          <p:cNvSpPr txBox="1"/>
          <p:nvPr/>
        </p:nvSpPr>
        <p:spPr>
          <a:xfrm>
            <a:off x="2444982" y="369662"/>
            <a:ext cx="66504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WEAPONEERING OPTIONS 1/1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xmlns="" id="{8CAD4375-597E-C4C0-760A-97298DB2422F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xmlns="" id="{87B5538E-C4AA-415D-7004-30E38A920884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37" name="Picture 3">
              <a:extLst>
                <a:ext uri="{FF2B5EF4-FFF2-40B4-BE49-F238E27FC236}">
                  <a16:creationId xmlns:a16="http://schemas.microsoft.com/office/drawing/2014/main" xmlns="" id="{7E6C51FF-FF66-05D3-F220-AE7478BDFF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xmlns="" id="{9E480E60-532A-AE51-03D1-03CFC52B4795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xmlns="" id="{CC026BAB-15A6-9870-DC0E-0FFF10195094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xmlns="" id="{766E79C8-81B2-D3E4-619D-EFCE6E561BD0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xmlns="" id="{105CD1BE-94A1-2C6B-A7AF-3124CD0EA4B1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xmlns="" id="{0EDAA035-3E9A-4545-0516-3741C8A7A356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xmlns="" id="{EF0D417E-C467-1763-319F-AD127C3A4472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xmlns="" id="{25E54F3C-3840-2947-56B4-CE1CFEC16FD7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xmlns="" id="{6E5459DA-1EA1-9914-64EE-58706DB72108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Air Defence Academy, SRN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xmlns="" id="{008F5FC6-DB72-CFCE-F406-471F37804516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SRNTGT026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00.439 E 035 00.646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xmlns="" id="{6B17BFFD-A7C7-B480-EA94-E98CF3B7C752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xmlns="" id="{9E02011B-1E62-09DF-1D5D-71B0F5C53218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43" name="Picture 42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369053B7-9D59-5D0C-128F-842690A889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44" name="Rektangel 11">
              <a:extLst>
                <a:ext uri="{FF2B5EF4-FFF2-40B4-BE49-F238E27FC236}">
                  <a16:creationId xmlns:a16="http://schemas.microsoft.com/office/drawing/2014/main" xmlns="" id="{CDB92E0E-3043-E9C7-AC1E-ED08603F9FCC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Picture 217" descr="Aerial view of a town&#10;&#10;Description automatically generated">
            <a:extLst>
              <a:ext uri="{FF2B5EF4-FFF2-40B4-BE49-F238E27FC236}">
                <a16:creationId xmlns:a16="http://schemas.microsoft.com/office/drawing/2014/main" xmlns="" id="{2804B4EF-44DD-D6CE-F23F-662FFCA944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6960" t="29043" r="41408" b="41177"/>
          <a:stretch/>
        </p:blipFill>
        <p:spPr>
          <a:xfrm>
            <a:off x="0" y="1910787"/>
            <a:ext cx="15119350" cy="8781025"/>
          </a:xfrm>
          <a:prstGeom prst="rect">
            <a:avLst/>
          </a:prstGeom>
        </p:spPr>
      </p:pic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xmlns="" id="{0FA7C75A-1A14-B2DA-64F6-366588A8AC7D}"/>
              </a:ext>
            </a:extLst>
          </p:cNvPr>
          <p:cNvCxnSpPr>
            <a:cxnSpLocks/>
            <a:stCxn id="223" idx="1"/>
          </p:cNvCxnSpPr>
          <p:nvPr/>
        </p:nvCxnSpPr>
        <p:spPr>
          <a:xfrm flipH="1">
            <a:off x="10568113" y="5782231"/>
            <a:ext cx="841542" cy="137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0" name="Group 219">
            <a:extLst>
              <a:ext uri="{FF2B5EF4-FFF2-40B4-BE49-F238E27FC236}">
                <a16:creationId xmlns:a16="http://schemas.microsoft.com/office/drawing/2014/main" xmlns="" id="{F5FCD81F-30A4-9DE1-CF74-21E9771546DA}"/>
              </a:ext>
            </a:extLst>
          </p:cNvPr>
          <p:cNvGrpSpPr/>
          <p:nvPr/>
        </p:nvGrpSpPr>
        <p:grpSpPr>
          <a:xfrm rot="3543800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xmlns="" id="{8B9EEF43-B46D-2891-5276-788023757097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2" name="Google Shape;66;p14">
              <a:extLst>
                <a:ext uri="{FF2B5EF4-FFF2-40B4-BE49-F238E27FC236}">
                  <a16:creationId xmlns:a16="http://schemas.microsoft.com/office/drawing/2014/main" xmlns="" id="{65D7EA3A-C4DC-9DE6-E1C2-ADEFB47214FA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23" name="Google Shape;171;p20">
            <a:extLst>
              <a:ext uri="{FF2B5EF4-FFF2-40B4-BE49-F238E27FC236}">
                <a16:creationId xmlns:a16="http://schemas.microsoft.com/office/drawing/2014/main" xmlns="" id="{E326931A-633F-3A1E-9EDA-A7DE6DD666FB}"/>
              </a:ext>
            </a:extLst>
          </p:cNvPr>
          <p:cNvSpPr txBox="1"/>
          <p:nvPr/>
        </p:nvSpPr>
        <p:spPr>
          <a:xfrm>
            <a:off x="11409655" y="5627457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A</a:t>
            </a:r>
          </a:p>
        </p:txBody>
      </p:sp>
      <p:sp>
        <p:nvSpPr>
          <p:cNvPr id="224" name="Freeform: Shape 223">
            <a:extLst>
              <a:ext uri="{FF2B5EF4-FFF2-40B4-BE49-F238E27FC236}">
                <a16:creationId xmlns:a16="http://schemas.microsoft.com/office/drawing/2014/main" xmlns="" id="{FC98F1D6-7D2D-E4B8-5FE4-06321F664DF3}"/>
              </a:ext>
            </a:extLst>
          </p:cNvPr>
          <p:cNvSpPr/>
          <p:nvPr/>
        </p:nvSpPr>
        <p:spPr>
          <a:xfrm>
            <a:off x="5613008" y="3229488"/>
            <a:ext cx="5734315" cy="4883997"/>
          </a:xfrm>
          <a:custGeom>
            <a:avLst/>
            <a:gdLst>
              <a:gd name="connsiteX0" fmla="*/ 0 w 10494499"/>
              <a:gd name="connsiteY0" fmla="*/ 506437 h 5289452"/>
              <a:gd name="connsiteX1" fmla="*/ 9200271 w 10494499"/>
              <a:gd name="connsiteY1" fmla="*/ 0 h 5289452"/>
              <a:gd name="connsiteX2" fmla="*/ 10494499 w 10494499"/>
              <a:gd name="connsiteY2" fmla="*/ 5261317 h 5289452"/>
              <a:gd name="connsiteX3" fmla="*/ 379828 w 10494499"/>
              <a:gd name="connsiteY3" fmla="*/ 5289452 h 5289452"/>
              <a:gd name="connsiteX4" fmla="*/ 0 w 10494499"/>
              <a:gd name="connsiteY4" fmla="*/ 506437 h 5289452"/>
              <a:gd name="connsiteX0" fmla="*/ 2668172 w 10114671"/>
              <a:gd name="connsiteY0" fmla="*/ 1507923 h 5289452"/>
              <a:gd name="connsiteX1" fmla="*/ 8820443 w 10114671"/>
              <a:gd name="connsiteY1" fmla="*/ 0 h 5289452"/>
              <a:gd name="connsiteX2" fmla="*/ 10114671 w 10114671"/>
              <a:gd name="connsiteY2" fmla="*/ 5261317 h 5289452"/>
              <a:gd name="connsiteX3" fmla="*/ 0 w 10114671"/>
              <a:gd name="connsiteY3" fmla="*/ 5289452 h 5289452"/>
              <a:gd name="connsiteX4" fmla="*/ 2668172 w 10114671"/>
              <a:gd name="connsiteY4" fmla="*/ 1507923 h 5289452"/>
              <a:gd name="connsiteX0" fmla="*/ 2406915 w 10114671"/>
              <a:gd name="connsiteY0" fmla="*/ 1957866 h 5289452"/>
              <a:gd name="connsiteX1" fmla="*/ 8820443 w 10114671"/>
              <a:gd name="connsiteY1" fmla="*/ 0 h 5289452"/>
              <a:gd name="connsiteX2" fmla="*/ 10114671 w 10114671"/>
              <a:gd name="connsiteY2" fmla="*/ 5261317 h 5289452"/>
              <a:gd name="connsiteX3" fmla="*/ 0 w 10114671"/>
              <a:gd name="connsiteY3" fmla="*/ 5289452 h 5289452"/>
              <a:gd name="connsiteX4" fmla="*/ 2406915 w 10114671"/>
              <a:gd name="connsiteY4" fmla="*/ 1957866 h 5289452"/>
              <a:gd name="connsiteX0" fmla="*/ 2406915 w 10114671"/>
              <a:gd name="connsiteY0" fmla="*/ 71009 h 3402595"/>
              <a:gd name="connsiteX1" fmla="*/ 5525700 w 10114671"/>
              <a:gd name="connsiteY1" fmla="*/ 0 h 3402595"/>
              <a:gd name="connsiteX2" fmla="*/ 10114671 w 10114671"/>
              <a:gd name="connsiteY2" fmla="*/ 3374460 h 3402595"/>
              <a:gd name="connsiteX3" fmla="*/ 0 w 10114671"/>
              <a:gd name="connsiteY3" fmla="*/ 3402595 h 3402595"/>
              <a:gd name="connsiteX4" fmla="*/ 2406915 w 10114671"/>
              <a:gd name="connsiteY4" fmla="*/ 71009 h 3402595"/>
              <a:gd name="connsiteX0" fmla="*/ 2406915 w 5542671"/>
              <a:gd name="connsiteY0" fmla="*/ 71009 h 3402595"/>
              <a:gd name="connsiteX1" fmla="*/ 5525700 w 5542671"/>
              <a:gd name="connsiteY1" fmla="*/ 0 h 3402595"/>
              <a:gd name="connsiteX2" fmla="*/ 5542671 w 5542671"/>
              <a:gd name="connsiteY2" fmla="*/ 1690803 h 3402595"/>
              <a:gd name="connsiteX3" fmla="*/ 0 w 5542671"/>
              <a:gd name="connsiteY3" fmla="*/ 3402595 h 3402595"/>
              <a:gd name="connsiteX4" fmla="*/ 2406915 w 5542671"/>
              <a:gd name="connsiteY4" fmla="*/ 71009 h 3402595"/>
              <a:gd name="connsiteX0" fmla="*/ 2406915 w 5542671"/>
              <a:gd name="connsiteY0" fmla="*/ 71009 h 3402595"/>
              <a:gd name="connsiteX1" fmla="*/ 5525700 w 5542671"/>
              <a:gd name="connsiteY1" fmla="*/ 0 h 3402595"/>
              <a:gd name="connsiteX2" fmla="*/ 5542671 w 5542671"/>
              <a:gd name="connsiteY2" fmla="*/ 1850461 h 3402595"/>
              <a:gd name="connsiteX3" fmla="*/ 0 w 5542671"/>
              <a:gd name="connsiteY3" fmla="*/ 3402595 h 3402595"/>
              <a:gd name="connsiteX4" fmla="*/ 2406915 w 5542671"/>
              <a:gd name="connsiteY4" fmla="*/ 71009 h 3402595"/>
              <a:gd name="connsiteX0" fmla="*/ 0 w 3135756"/>
              <a:gd name="connsiteY0" fmla="*/ 71009 h 1850461"/>
              <a:gd name="connsiteX1" fmla="*/ 3118785 w 3135756"/>
              <a:gd name="connsiteY1" fmla="*/ 0 h 1850461"/>
              <a:gd name="connsiteX2" fmla="*/ 3135756 w 3135756"/>
              <a:gd name="connsiteY2" fmla="*/ 1850461 h 1850461"/>
              <a:gd name="connsiteX3" fmla="*/ 31485 w 3135756"/>
              <a:gd name="connsiteY3" fmla="*/ 1733452 h 1850461"/>
              <a:gd name="connsiteX4" fmla="*/ 0 w 3135756"/>
              <a:gd name="connsiteY4" fmla="*/ 71009 h 1850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35756" h="1850461">
                <a:moveTo>
                  <a:pt x="0" y="71009"/>
                </a:moveTo>
                <a:lnTo>
                  <a:pt x="3118785" y="0"/>
                </a:lnTo>
                <a:lnTo>
                  <a:pt x="3135756" y="1850461"/>
                </a:lnTo>
                <a:lnTo>
                  <a:pt x="31485" y="1733452"/>
                </a:lnTo>
                <a:lnTo>
                  <a:pt x="0" y="71009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xmlns="" id="{82B1F4BD-2152-FA45-8721-A6B04A91325B}"/>
              </a:ext>
            </a:extLst>
          </p:cNvPr>
          <p:cNvCxnSpPr>
            <a:cxnSpLocks/>
            <a:stCxn id="226" idx="1"/>
          </p:cNvCxnSpPr>
          <p:nvPr/>
        </p:nvCxnSpPr>
        <p:spPr>
          <a:xfrm flipH="1">
            <a:off x="8575100" y="4935011"/>
            <a:ext cx="2834555" cy="6995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Google Shape;171;p20">
            <a:extLst>
              <a:ext uri="{FF2B5EF4-FFF2-40B4-BE49-F238E27FC236}">
                <a16:creationId xmlns:a16="http://schemas.microsoft.com/office/drawing/2014/main" xmlns="" id="{57A76F00-BF47-4D7F-9A2E-2FE4E32D9D65}"/>
              </a:ext>
            </a:extLst>
          </p:cNvPr>
          <p:cNvSpPr txBox="1"/>
          <p:nvPr/>
        </p:nvSpPr>
        <p:spPr>
          <a:xfrm>
            <a:off x="11409655" y="4780237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B</a:t>
            </a:r>
          </a:p>
        </p:txBody>
      </p:sp>
      <p:sp>
        <p:nvSpPr>
          <p:cNvPr id="227" name="Google Shape;171;p20">
            <a:extLst>
              <a:ext uri="{FF2B5EF4-FFF2-40B4-BE49-F238E27FC236}">
                <a16:creationId xmlns:a16="http://schemas.microsoft.com/office/drawing/2014/main" xmlns="" id="{5DDE6154-821A-6F63-5210-D680373B6611}"/>
              </a:ext>
            </a:extLst>
          </p:cNvPr>
          <p:cNvSpPr txBox="1"/>
          <p:nvPr/>
        </p:nvSpPr>
        <p:spPr>
          <a:xfrm>
            <a:off x="4708175" y="4956968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C</a:t>
            </a:r>
          </a:p>
        </p:txBody>
      </p:sp>
      <p:sp>
        <p:nvSpPr>
          <p:cNvPr id="228" name="Google Shape;171;p20">
            <a:extLst>
              <a:ext uri="{FF2B5EF4-FFF2-40B4-BE49-F238E27FC236}">
                <a16:creationId xmlns:a16="http://schemas.microsoft.com/office/drawing/2014/main" xmlns="" id="{8E6534BF-8B8C-6EF2-9E65-BB7BB81F9A4F}"/>
              </a:ext>
            </a:extLst>
          </p:cNvPr>
          <p:cNvSpPr txBox="1"/>
          <p:nvPr/>
        </p:nvSpPr>
        <p:spPr>
          <a:xfrm>
            <a:off x="4708175" y="3756308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D</a:t>
            </a:r>
          </a:p>
        </p:txBody>
      </p: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xmlns="" id="{9A1D9185-034C-A90D-CC85-6368D7042220}"/>
              </a:ext>
            </a:extLst>
          </p:cNvPr>
          <p:cNvCxnSpPr>
            <a:cxnSpLocks/>
          </p:cNvCxnSpPr>
          <p:nvPr/>
        </p:nvCxnSpPr>
        <p:spPr>
          <a:xfrm flipH="1">
            <a:off x="5355771" y="3909138"/>
            <a:ext cx="1014946" cy="194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Connector 229">
            <a:extLst>
              <a:ext uri="{FF2B5EF4-FFF2-40B4-BE49-F238E27FC236}">
                <a16:creationId xmlns:a16="http://schemas.microsoft.com/office/drawing/2014/main" xmlns="" id="{78CDCB4F-DCAC-02B5-AB48-411C0FB6610B}"/>
              </a:ext>
            </a:extLst>
          </p:cNvPr>
          <p:cNvCxnSpPr>
            <a:cxnSpLocks/>
          </p:cNvCxnSpPr>
          <p:nvPr/>
        </p:nvCxnSpPr>
        <p:spPr>
          <a:xfrm flipH="1">
            <a:off x="5355771" y="5136587"/>
            <a:ext cx="1266245" cy="24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1" name="Google Shape;171;p20">
            <a:extLst>
              <a:ext uri="{FF2B5EF4-FFF2-40B4-BE49-F238E27FC236}">
                <a16:creationId xmlns:a16="http://schemas.microsoft.com/office/drawing/2014/main" xmlns="" id="{7346243F-2CE6-1D9D-D153-68F3E10A8C07}"/>
              </a:ext>
            </a:extLst>
          </p:cNvPr>
          <p:cNvSpPr txBox="1"/>
          <p:nvPr/>
        </p:nvSpPr>
        <p:spPr>
          <a:xfrm>
            <a:off x="11415077" y="7312414"/>
            <a:ext cx="647596" cy="30954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/>
              <a:t>DPI</a:t>
            </a:r>
            <a:r>
              <a:rPr lang="fr" sz="1000" b="1" dirty="0"/>
              <a:t>: E</a:t>
            </a:r>
          </a:p>
        </p:txBody>
      </p:sp>
      <p:cxnSp>
        <p:nvCxnSpPr>
          <p:cNvPr id="232" name="Straight Connector 231">
            <a:extLst>
              <a:ext uri="{FF2B5EF4-FFF2-40B4-BE49-F238E27FC236}">
                <a16:creationId xmlns:a16="http://schemas.microsoft.com/office/drawing/2014/main" xmlns="" id="{E4B8855C-4EE2-4C29-3316-85EEF3F35BEF}"/>
              </a:ext>
            </a:extLst>
          </p:cNvPr>
          <p:cNvCxnSpPr>
            <a:cxnSpLocks/>
          </p:cNvCxnSpPr>
          <p:nvPr/>
        </p:nvCxnSpPr>
        <p:spPr>
          <a:xfrm flipH="1" flipV="1">
            <a:off x="10238273" y="7466216"/>
            <a:ext cx="1171382" cy="93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xmlns="" id="{D6A54A78-6B04-EB73-F456-6A121FD41575}"/>
              </a:ext>
            </a:extLst>
          </p:cNvPr>
          <p:cNvGrpSpPr/>
          <p:nvPr/>
        </p:nvGrpSpPr>
        <p:grpSpPr>
          <a:xfrm rot="20076894">
            <a:off x="14195180" y="2629410"/>
            <a:ext cx="559046" cy="692832"/>
            <a:chOff x="15526400" y="3343535"/>
            <a:chExt cx="1172983" cy="1324523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50217B5E-BBD9-CC95-C10F-B350C2538E63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Google Shape;66;p14">
              <a:extLst>
                <a:ext uri="{FF2B5EF4-FFF2-40B4-BE49-F238E27FC236}">
                  <a16:creationId xmlns:a16="http://schemas.microsoft.com/office/drawing/2014/main" xmlns="" id="{87BB69D6-78D4-F045-B8AF-A4CAE336477C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99" name="Google Shape;199;p22"/>
          <p:cNvGrpSpPr/>
          <p:nvPr/>
        </p:nvGrpSpPr>
        <p:grpSpPr>
          <a:xfrm>
            <a:off x="5409195" y="2009092"/>
            <a:ext cx="7556095" cy="5757872"/>
            <a:chOff x="-132988" y="3315310"/>
            <a:chExt cx="7556095" cy="5757872"/>
          </a:xfrm>
        </p:grpSpPr>
        <p:sp>
          <p:nvSpPr>
            <p:cNvPr id="200" name="Google Shape;200;p22"/>
            <p:cNvSpPr txBox="1"/>
            <p:nvPr/>
          </p:nvSpPr>
          <p:spPr>
            <a:xfrm>
              <a:off x="6366814" y="4082695"/>
              <a:ext cx="1056293" cy="331944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 b="1" dirty="0"/>
                <a:t>300 FT</a:t>
              </a:r>
              <a:endParaRPr sz="1000" b="1" dirty="0"/>
            </a:p>
          </p:txBody>
        </p:sp>
        <p:grpSp>
          <p:nvGrpSpPr>
            <p:cNvPr id="201" name="Google Shape;201;p22"/>
            <p:cNvGrpSpPr/>
            <p:nvPr/>
          </p:nvGrpSpPr>
          <p:grpSpPr>
            <a:xfrm>
              <a:off x="-132988" y="3315310"/>
              <a:ext cx="7027949" cy="5757872"/>
              <a:chOff x="-132988" y="3315310"/>
              <a:chExt cx="7027949" cy="5757872"/>
            </a:xfrm>
          </p:grpSpPr>
          <p:sp>
            <p:nvSpPr>
              <p:cNvPr id="202" name="Google Shape;202;p22"/>
              <p:cNvSpPr/>
              <p:nvPr/>
            </p:nvSpPr>
            <p:spPr>
              <a:xfrm>
                <a:off x="-132988" y="3315310"/>
                <a:ext cx="5820273" cy="5757872"/>
              </a:xfrm>
              <a:prstGeom prst="ellipse">
                <a:avLst/>
              </a:prstGeom>
              <a:noFill/>
              <a:ln w="12700" cap="flat" cmpd="sng">
                <a:solidFill>
                  <a:schemeClr val="bg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203" name="Google Shape;203;p22"/>
              <p:cNvCxnSpPr>
                <a:cxnSpLocks/>
                <a:stCxn id="200" idx="2"/>
                <a:endCxn id="202" idx="7"/>
              </p:cNvCxnSpPr>
              <p:nvPr/>
            </p:nvCxnSpPr>
            <p:spPr>
              <a:xfrm flipH="1" flipV="1">
                <a:off x="4834926" y="4158531"/>
                <a:ext cx="2060035" cy="256108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4" name="Google Shape;204;p22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 dirty="0"/>
              <a:t>CDE5</a:t>
            </a:r>
            <a:endParaRPr b="1" dirty="0"/>
          </a:p>
        </p:txBody>
      </p:sp>
      <p:sp>
        <p:nvSpPr>
          <p:cNvPr id="205" name="Google Shape;205;p22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62E26537-51D4-5E1B-D3DE-1690200F2314}"/>
              </a:ext>
            </a:extLst>
          </p:cNvPr>
          <p:cNvSpPr txBox="1"/>
          <p:nvPr/>
        </p:nvSpPr>
        <p:spPr>
          <a:xfrm>
            <a:off x="2429057" y="341867"/>
            <a:ext cx="6686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 ESTIMATION GRAPHIC 1/1</a:t>
            </a:r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xmlns="" id="{98173B9F-DA83-467A-062C-83F43EFD6974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xmlns="" id="{C93ACA1E-F580-485A-A0C8-5954918F3E81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194" name="Picture 3">
              <a:extLst>
                <a:ext uri="{FF2B5EF4-FFF2-40B4-BE49-F238E27FC236}">
                  <a16:creationId xmlns:a16="http://schemas.microsoft.com/office/drawing/2014/main" xmlns="" id="{1AE11205-7AC6-95D0-38C7-DD5188436ED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198" name="Group 197">
              <a:extLst>
                <a:ext uri="{FF2B5EF4-FFF2-40B4-BE49-F238E27FC236}">
                  <a16:creationId xmlns:a16="http://schemas.microsoft.com/office/drawing/2014/main" xmlns="" id="{3D896419-556B-484D-35A1-B36831DD03EB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212" name="Rectangle 211">
                <a:extLst>
                  <a:ext uri="{FF2B5EF4-FFF2-40B4-BE49-F238E27FC236}">
                    <a16:creationId xmlns:a16="http://schemas.microsoft.com/office/drawing/2014/main" xmlns="" id="{0E86115E-06B2-A3EB-6FF5-3682A4624913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3" name="Rectangle 212">
                <a:extLst>
                  <a:ext uri="{FF2B5EF4-FFF2-40B4-BE49-F238E27FC236}">
                    <a16:creationId xmlns:a16="http://schemas.microsoft.com/office/drawing/2014/main" xmlns="" id="{4671D7DE-AA9A-7056-EAA7-34755CEB2289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4" name="Rectangle 213">
                <a:extLst>
                  <a:ext uri="{FF2B5EF4-FFF2-40B4-BE49-F238E27FC236}">
                    <a16:creationId xmlns:a16="http://schemas.microsoft.com/office/drawing/2014/main" xmlns="" id="{B533E6D9-C62E-C8E0-16B6-2E44B7B57DBB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xmlns="" id="{F120D23D-25DA-D876-3CE7-7B0A28C91E12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6" name="Rectangle 215">
                <a:extLst>
                  <a:ext uri="{FF2B5EF4-FFF2-40B4-BE49-F238E27FC236}">
                    <a16:creationId xmlns:a16="http://schemas.microsoft.com/office/drawing/2014/main" xmlns="" id="{6C1DA266-21A9-0B86-E907-82E2D728C6AB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xmlns="" id="{8861A071-40AF-CA43-CD4A-6620ED6E83CB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xmlns="" id="{D95E0AA0-3696-2293-D215-1C8DC7E88C52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Air Defence Academy, SRN</a:t>
              </a:r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xmlns="" id="{96869EAB-0535-C649-3C07-0417258C6587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SRNTGT026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00.439 E 035 00.646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xmlns="" id="{23DCEDDC-6EDA-40F4-4BC0-3E38B8D46D1B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209" name="TextBox 208">
              <a:extLst>
                <a:ext uri="{FF2B5EF4-FFF2-40B4-BE49-F238E27FC236}">
                  <a16:creationId xmlns:a16="http://schemas.microsoft.com/office/drawing/2014/main" xmlns="" id="{1244AF1A-2DD3-E245-E393-26F4C2ED76F0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210" name="Picture 209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908E5E8D-77FF-84CC-E6FB-D0D970C1BB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211" name="Rektangel 11">
              <a:extLst>
                <a:ext uri="{FF2B5EF4-FFF2-40B4-BE49-F238E27FC236}">
                  <a16:creationId xmlns:a16="http://schemas.microsoft.com/office/drawing/2014/main" xmlns="" id="{9862BC83-5DD3-CB3E-42B4-E17245A7E94E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23"/>
          <p:cNvGraphicFramePr/>
          <p:nvPr>
            <p:extLst>
              <p:ext uri="{D42A27DB-BD31-4B8C-83A1-F6EECF244321}">
                <p14:modId xmlns:p14="http://schemas.microsoft.com/office/powerpoint/2010/main" xmlns="" val="1994190150"/>
              </p:ext>
            </p:extLst>
          </p:nvPr>
        </p:nvGraphicFramePr>
        <p:xfrm>
          <a:off x="25" y="2625285"/>
          <a:ext cx="15119925" cy="6339450"/>
        </p:xfrm>
        <a:graphic>
          <a:graphicData uri="http://schemas.openxmlformats.org/drawingml/2006/table">
            <a:tbl>
              <a:tblPr>
                <a:noFill/>
                <a:tableStyleId>{85EE82D6-AF98-40BB-A63E-5EA55E4C3481}</a:tableStyleId>
              </a:tblPr>
              <a:tblGrid>
                <a:gridCol w="10965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86485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286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7040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52172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COLLATERAL DAMAGES WITHIN A 500M RADIUS</a:t>
                      </a:r>
                      <a:endParaRPr sz="2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CIVILIAN COMMERCIAL UNITS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13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&lt;100m from Any DPI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Potential Civilian Casualties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876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8765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000" b="1">
                          <a:solidFill>
                            <a:schemeClr val="dk1"/>
                          </a:solidFill>
                        </a:rPr>
                        <a:t>NO STRIKE ENTITIES WITHIN A 500M RADIUS</a:t>
                      </a:r>
                      <a:endParaRPr sz="12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NSE ID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CATCODE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MIDB GEOS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REMARKS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N/A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2B8CC5AC-EB18-9825-CC9A-6C40D9180DD5}"/>
              </a:ext>
            </a:extLst>
          </p:cNvPr>
          <p:cNvSpPr txBox="1"/>
          <p:nvPr/>
        </p:nvSpPr>
        <p:spPr>
          <a:xfrm>
            <a:off x="2429057" y="369918"/>
            <a:ext cx="66663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COLLATERAL DAMAGES ESTIMATION 1/1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xmlns="" id="{D0FDB0C0-D25F-2103-7B2C-9F572E01AB94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xmlns="" id="{C27D4963-517D-5FE7-ED00-0D2AE4E8DD19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39" name="Picture 3">
              <a:extLst>
                <a:ext uri="{FF2B5EF4-FFF2-40B4-BE49-F238E27FC236}">
                  <a16:creationId xmlns:a16="http://schemas.microsoft.com/office/drawing/2014/main" xmlns="" id="{39939C90-BDB8-F807-92D5-7EB7B85130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xmlns="" id="{848B7380-D018-F802-B6F3-4D394C3176E9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xmlns="" id="{673F0EA9-F368-54D1-55CF-F8CB70BF96DD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xmlns="" id="{2A54FBBF-1BBF-C13D-97AD-5486CFE2F903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xmlns="" id="{0F998C2C-DA3A-67AE-E13B-D470A2596EC5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xmlns="" id="{C018C03E-6656-1B3A-BF18-661E9F444C1E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xmlns="" id="{E9077046-BFBD-99DB-AE11-3658C18659F8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xmlns="" id="{FC807A6B-535A-90CE-18EA-B054B565BFAE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xmlns="" id="{AF589D64-1EEE-A7E6-D8EE-1278D61FEC60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Air Defence Academy, SRN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xmlns="" id="{CAE9F0F1-B68F-2F24-B6A4-41CC59C20C1C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SRNTGT026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00.439 E 035 00.646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xmlns="" id="{E0A99E26-9811-B079-C2E2-E5F7B0C93D2C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xmlns="" id="{63AA235C-1C59-447F-DE1A-9D2BCF47C3BB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45" name="Picture 44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9984FD1B-CDF8-663B-893B-F4C37356630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46" name="Rektangel 11">
              <a:extLst>
                <a:ext uri="{FF2B5EF4-FFF2-40B4-BE49-F238E27FC236}">
                  <a16:creationId xmlns:a16="http://schemas.microsoft.com/office/drawing/2014/main" xmlns="" id="{A81B2A62-6211-CE84-4AA4-DE37E6C9E80C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7941200" y="1907025"/>
            <a:ext cx="7179000" cy="4173600"/>
          </a:xfrm>
          <a:prstGeom prst="rect">
            <a:avLst/>
          </a:prstGeom>
          <a:solidFill>
            <a:srgbClr val="EEEEEE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0" name="Picture 59" descr="Aerial view of a town">
            <a:extLst>
              <a:ext uri="{FF2B5EF4-FFF2-40B4-BE49-F238E27FC236}">
                <a16:creationId xmlns:a16="http://schemas.microsoft.com/office/drawing/2014/main" xmlns="" id="{711E693D-A618-13E1-A6CE-00C4A6A706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6960" t="29043" r="41408" b="41177"/>
          <a:stretch/>
        </p:blipFill>
        <p:spPr>
          <a:xfrm>
            <a:off x="7940350" y="1937313"/>
            <a:ext cx="7179000" cy="4169424"/>
          </a:xfrm>
          <a:prstGeom prst="rect">
            <a:avLst/>
          </a:prstGeom>
        </p:spPr>
      </p:pic>
      <p:grpSp>
        <p:nvGrpSpPr>
          <p:cNvPr id="261" name="Google Shape;261;p26"/>
          <p:cNvGrpSpPr/>
          <p:nvPr/>
        </p:nvGrpSpPr>
        <p:grpSpPr>
          <a:xfrm>
            <a:off x="1522925" y="4158450"/>
            <a:ext cx="4103108" cy="2016000"/>
            <a:chOff x="3671523" y="6965375"/>
            <a:chExt cx="1459350" cy="2016000"/>
          </a:xfrm>
        </p:grpSpPr>
        <p:sp>
          <p:nvSpPr>
            <p:cNvPr id="262" name="Google Shape;262;p26"/>
            <p:cNvSpPr txBox="1"/>
            <p:nvPr/>
          </p:nvSpPr>
          <p:spPr>
            <a:xfrm>
              <a:off x="3671523" y="6965375"/>
              <a:ext cx="1166100" cy="6759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TARGET OBJECTIVE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b="1" dirty="0">
                  <a:solidFill>
                    <a:schemeClr val="dk1"/>
                  </a:solidFill>
                </a:rPr>
                <a:t>DAMAGE/CHANGE ASSESSMENT</a:t>
              </a:r>
              <a:endParaRPr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b="1" dirty="0">
                  <a:solidFill>
                    <a:schemeClr val="dk1"/>
                  </a:solidFill>
                </a:rPr>
                <a:t>DPI</a:t>
              </a:r>
              <a:r>
                <a:rPr lang="fr" b="1" dirty="0">
                  <a:solidFill>
                    <a:schemeClr val="dk1"/>
                  </a:solidFill>
                </a:rPr>
                <a:t>:[XXXXXX]</a:t>
              </a:r>
              <a:endParaRPr b="1" dirty="0">
                <a:solidFill>
                  <a:schemeClr val="dk1"/>
                </a:solidFill>
              </a:endParaRPr>
            </a:p>
          </p:txBody>
        </p:sp>
        <p:cxnSp>
          <p:nvCxnSpPr>
            <p:cNvPr id="263" name="Google Shape;263;p26"/>
            <p:cNvCxnSpPr>
              <a:stCxn id="262" idx="2"/>
            </p:cNvCxnSpPr>
            <p:nvPr/>
          </p:nvCxnSpPr>
          <p:spPr>
            <a:xfrm>
              <a:off x="4254573" y="7641275"/>
              <a:ext cx="876300" cy="1340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26"/>
          <p:cNvSpPr txBox="1"/>
          <p:nvPr/>
        </p:nvSpPr>
        <p:spPr>
          <a:xfrm>
            <a:off x="3186600" y="10141525"/>
            <a:ext cx="119334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/>
              <a:t>BDA REMARK: [CLASSIFICATION] [DISSEMINATION]</a:t>
            </a:r>
            <a:r>
              <a:rPr lang="fr" b="1" dirty="0"/>
              <a:t> </a:t>
            </a:r>
            <a:r>
              <a:rPr lang="fr" dirty="0"/>
              <a:t>Assessment: Physical Damage/change, Collateral Damage, Functional Damage/change, Munitions Effectiveness, Reattack Recommendation, Additional/Collateral Effects</a:t>
            </a:r>
            <a:endParaRPr dirty="0"/>
          </a:p>
        </p:txBody>
      </p:sp>
      <p:sp>
        <p:nvSpPr>
          <p:cNvPr id="265" name="Google Shape;265;p26"/>
          <p:cNvSpPr txBox="1"/>
          <p:nvPr/>
        </p:nvSpPr>
        <p:spPr>
          <a:xfrm>
            <a:off x="0" y="10141525"/>
            <a:ext cx="3186600" cy="61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67" name="Google Shape;267;p26"/>
          <p:cNvSpPr txBox="1"/>
          <p:nvPr/>
        </p:nvSpPr>
        <p:spPr>
          <a:xfrm>
            <a:off x="11309400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PRE-STRIKE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5392275" y="1998525"/>
            <a:ext cx="1620000" cy="502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>
                <a:solidFill>
                  <a:schemeClr val="dk1"/>
                </a:solidFill>
              </a:rPr>
              <a:t>POST-STRIKE</a:t>
            </a:r>
            <a:endParaRPr sz="1600" b="1">
              <a:solidFill>
                <a:schemeClr val="dk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A2A8CA86-03F9-205A-4E3F-90AF905F24E4}"/>
              </a:ext>
            </a:extLst>
          </p:cNvPr>
          <p:cNvGrpSpPr/>
          <p:nvPr/>
        </p:nvGrpSpPr>
        <p:grpSpPr>
          <a:xfrm rot="21313752">
            <a:off x="361612" y="2271673"/>
            <a:ext cx="559046" cy="692832"/>
            <a:chOff x="15526400" y="3343535"/>
            <a:chExt cx="1172983" cy="13245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05F7CF2B-DE68-57C6-F7F5-37828A745148}"/>
                </a:ext>
              </a:extLst>
            </p:cNvPr>
            <p:cNvSpPr/>
            <p:nvPr/>
          </p:nvSpPr>
          <p:spPr>
            <a:xfrm>
              <a:off x="15526400" y="3343535"/>
              <a:ext cx="1172983" cy="1324523"/>
            </a:xfrm>
            <a:custGeom>
              <a:avLst/>
              <a:gdLst>
                <a:gd name="connsiteX0" fmla="*/ 351692 w 731520"/>
                <a:gd name="connsiteY0" fmla="*/ 0 h 858129"/>
                <a:gd name="connsiteX1" fmla="*/ 0 w 731520"/>
                <a:gd name="connsiteY1" fmla="*/ 858129 h 858129"/>
                <a:gd name="connsiteX2" fmla="*/ 337624 w 731520"/>
                <a:gd name="connsiteY2" fmla="*/ 647114 h 858129"/>
                <a:gd name="connsiteX3" fmla="*/ 731520 w 731520"/>
                <a:gd name="connsiteY3" fmla="*/ 844061 h 858129"/>
                <a:gd name="connsiteX4" fmla="*/ 351692 w 731520"/>
                <a:gd name="connsiteY4" fmla="*/ 0 h 858129"/>
                <a:gd name="connsiteX0" fmla="*/ 394761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94761 w 731520"/>
                <a:gd name="connsiteY4" fmla="*/ 0 h 992212"/>
                <a:gd name="connsiteX0" fmla="*/ 383994 w 731520"/>
                <a:gd name="connsiteY0" fmla="*/ 0 h 992212"/>
                <a:gd name="connsiteX1" fmla="*/ 0 w 731520"/>
                <a:gd name="connsiteY1" fmla="*/ 992212 h 992212"/>
                <a:gd name="connsiteX2" fmla="*/ 337624 w 731520"/>
                <a:gd name="connsiteY2" fmla="*/ 781197 h 992212"/>
                <a:gd name="connsiteX3" fmla="*/ 731520 w 731520"/>
                <a:gd name="connsiteY3" fmla="*/ 978144 h 992212"/>
                <a:gd name="connsiteX4" fmla="*/ 383994 w 731520"/>
                <a:gd name="connsiteY4" fmla="*/ 0 h 992212"/>
                <a:gd name="connsiteX0" fmla="*/ 383994 w 957635"/>
                <a:gd name="connsiteY0" fmla="*/ 0 h 1313351"/>
                <a:gd name="connsiteX1" fmla="*/ 0 w 957635"/>
                <a:gd name="connsiteY1" fmla="*/ 992212 h 1313351"/>
                <a:gd name="connsiteX2" fmla="*/ 337624 w 957635"/>
                <a:gd name="connsiteY2" fmla="*/ 781197 h 1313351"/>
                <a:gd name="connsiteX3" fmla="*/ 957635 w 957635"/>
                <a:gd name="connsiteY3" fmla="*/ 1313351 h 1313351"/>
                <a:gd name="connsiteX4" fmla="*/ 383994 w 957635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52972 w 1172983"/>
                <a:gd name="connsiteY2" fmla="*/ 781197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13351"/>
                <a:gd name="connsiteX1" fmla="*/ 0 w 1172983"/>
                <a:gd name="connsiteY1" fmla="*/ 1305071 h 1313351"/>
                <a:gd name="connsiteX2" fmla="*/ 574507 w 1172983"/>
                <a:gd name="connsiteY2" fmla="*/ 982322 h 1313351"/>
                <a:gd name="connsiteX3" fmla="*/ 1172983 w 1172983"/>
                <a:gd name="connsiteY3" fmla="*/ 1313351 h 1313351"/>
                <a:gd name="connsiteX4" fmla="*/ 599342 w 1172983"/>
                <a:gd name="connsiteY4" fmla="*/ 0 h 1313351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99342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99342 w 1172983"/>
                <a:gd name="connsiteY4" fmla="*/ 0 h 1302177"/>
                <a:gd name="connsiteX0" fmla="*/ 567040 w 1172983"/>
                <a:gd name="connsiteY0" fmla="*/ 0 h 1302177"/>
                <a:gd name="connsiteX1" fmla="*/ 0 w 1172983"/>
                <a:gd name="connsiteY1" fmla="*/ 1293897 h 1302177"/>
                <a:gd name="connsiteX2" fmla="*/ 574507 w 1172983"/>
                <a:gd name="connsiteY2" fmla="*/ 971148 h 1302177"/>
                <a:gd name="connsiteX3" fmla="*/ 1172983 w 1172983"/>
                <a:gd name="connsiteY3" fmla="*/ 1302177 h 1302177"/>
                <a:gd name="connsiteX4" fmla="*/ 567040 w 1172983"/>
                <a:gd name="connsiteY4" fmla="*/ 0 h 1302177"/>
                <a:gd name="connsiteX0" fmla="*/ 567040 w 1172983"/>
                <a:gd name="connsiteY0" fmla="*/ 0 h 1291003"/>
                <a:gd name="connsiteX1" fmla="*/ 0 w 1172983"/>
                <a:gd name="connsiteY1" fmla="*/ 1282723 h 1291003"/>
                <a:gd name="connsiteX2" fmla="*/ 574507 w 1172983"/>
                <a:gd name="connsiteY2" fmla="*/ 959974 h 1291003"/>
                <a:gd name="connsiteX3" fmla="*/ 1172983 w 1172983"/>
                <a:gd name="connsiteY3" fmla="*/ 1291003 h 1291003"/>
                <a:gd name="connsiteX4" fmla="*/ 567040 w 1172983"/>
                <a:gd name="connsiteY4" fmla="*/ 0 h 1291003"/>
                <a:gd name="connsiteX0" fmla="*/ 577807 w 1172983"/>
                <a:gd name="connsiteY0" fmla="*/ 0 h 1190441"/>
                <a:gd name="connsiteX1" fmla="*/ 0 w 1172983"/>
                <a:gd name="connsiteY1" fmla="*/ 1182161 h 1190441"/>
                <a:gd name="connsiteX2" fmla="*/ 574507 w 1172983"/>
                <a:gd name="connsiteY2" fmla="*/ 859412 h 1190441"/>
                <a:gd name="connsiteX3" fmla="*/ 1172983 w 1172983"/>
                <a:gd name="connsiteY3" fmla="*/ 1190441 h 1190441"/>
                <a:gd name="connsiteX4" fmla="*/ 577807 w 1172983"/>
                <a:gd name="connsiteY4" fmla="*/ 0 h 1190441"/>
                <a:gd name="connsiteX0" fmla="*/ 577807 w 1172983"/>
                <a:gd name="connsiteY0" fmla="*/ 0 h 933449"/>
                <a:gd name="connsiteX1" fmla="*/ 0 w 1172983"/>
                <a:gd name="connsiteY1" fmla="*/ 925169 h 933449"/>
                <a:gd name="connsiteX2" fmla="*/ 574507 w 1172983"/>
                <a:gd name="connsiteY2" fmla="*/ 602420 h 933449"/>
                <a:gd name="connsiteX3" fmla="*/ 1172983 w 1172983"/>
                <a:gd name="connsiteY3" fmla="*/ 933449 h 933449"/>
                <a:gd name="connsiteX4" fmla="*/ 577807 w 1172983"/>
                <a:gd name="connsiteY4" fmla="*/ 0 h 933449"/>
                <a:gd name="connsiteX0" fmla="*/ 599342 w 1172983"/>
                <a:gd name="connsiteY0" fmla="*/ 0 h 1324524"/>
                <a:gd name="connsiteX1" fmla="*/ 0 w 1172983"/>
                <a:gd name="connsiteY1" fmla="*/ 1316244 h 1324524"/>
                <a:gd name="connsiteX2" fmla="*/ 574507 w 1172983"/>
                <a:gd name="connsiteY2" fmla="*/ 993495 h 1324524"/>
                <a:gd name="connsiteX3" fmla="*/ 1172983 w 1172983"/>
                <a:gd name="connsiteY3" fmla="*/ 1324524 h 1324524"/>
                <a:gd name="connsiteX4" fmla="*/ 599342 w 1172983"/>
                <a:gd name="connsiteY4" fmla="*/ 0 h 132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2983" h="1324524">
                  <a:moveTo>
                    <a:pt x="599342" y="0"/>
                  </a:moveTo>
                  <a:lnTo>
                    <a:pt x="0" y="1316244"/>
                  </a:lnTo>
                  <a:lnTo>
                    <a:pt x="574507" y="993495"/>
                  </a:lnTo>
                  <a:lnTo>
                    <a:pt x="1172983" y="1324524"/>
                  </a:lnTo>
                  <a:lnTo>
                    <a:pt x="599342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Google Shape;66;p14">
              <a:extLst>
                <a:ext uri="{FF2B5EF4-FFF2-40B4-BE49-F238E27FC236}">
                  <a16:creationId xmlns:a16="http://schemas.microsoft.com/office/drawing/2014/main" xmlns="" id="{96DF8F30-D5E7-4413-877B-ECA1353598ED}"/>
                </a:ext>
              </a:extLst>
            </p:cNvPr>
            <p:cNvSpPr txBox="1"/>
            <p:nvPr/>
          </p:nvSpPr>
          <p:spPr>
            <a:xfrm>
              <a:off x="15716513" y="3587815"/>
              <a:ext cx="502201" cy="649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400" b="1" dirty="0">
                  <a:solidFill>
                    <a:sysClr val="windowText" lastClr="000000"/>
                  </a:solidFill>
                </a:rPr>
                <a:t>N</a:t>
              </a:r>
              <a:endParaRPr sz="2400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xmlns="" id="{3B0365A5-F386-9DC9-A340-CD32A2A83E8E}"/>
              </a:ext>
            </a:extLst>
          </p:cNvPr>
          <p:cNvGrpSpPr/>
          <p:nvPr/>
        </p:nvGrpSpPr>
        <p:grpSpPr>
          <a:xfrm>
            <a:off x="1" y="0"/>
            <a:ext cx="15119349" cy="1980670"/>
            <a:chOff x="1" y="0"/>
            <a:chExt cx="15119349" cy="1980670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xmlns="" id="{3D36B180-48B8-FA92-FD4A-1095D315F0EB}"/>
                </a:ext>
              </a:extLst>
            </p:cNvPr>
            <p:cNvSpPr txBox="1"/>
            <p:nvPr/>
          </p:nvSpPr>
          <p:spPr>
            <a:xfrm>
              <a:off x="9114792" y="556201"/>
              <a:ext cx="223253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MAP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OVERVIEW</a:t>
              </a:r>
            </a:p>
          </p:txBody>
        </p:sp>
        <p:pic>
          <p:nvPicPr>
            <p:cNvPr id="46" name="Picture 3">
              <a:extLst>
                <a:ext uri="{FF2B5EF4-FFF2-40B4-BE49-F238E27FC236}">
                  <a16:creationId xmlns:a16="http://schemas.microsoft.com/office/drawing/2014/main" xmlns="" id="{85140384-F06D-B138-00F8-95E6C1E7295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/>
            <a:srcRect b="514"/>
            <a:stretch>
              <a:fillRect/>
            </a:stretch>
          </p:blipFill>
          <p:spPr bwMode="auto">
            <a:xfrm>
              <a:off x="9113720" y="17404"/>
              <a:ext cx="2249106" cy="188833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xmlns="" id="{8879FEDA-0EF4-65FE-949D-5D0EF3A8D1F5}"/>
                </a:ext>
              </a:extLst>
            </p:cNvPr>
            <p:cNvGrpSpPr/>
            <p:nvPr/>
          </p:nvGrpSpPr>
          <p:grpSpPr>
            <a:xfrm>
              <a:off x="1" y="0"/>
              <a:ext cx="15119349" cy="1921524"/>
              <a:chOff x="1" y="-1616"/>
              <a:chExt cx="15119349" cy="1921524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xmlns="" id="{CE3BC26E-8897-85B0-40F7-DB146D23F71B}"/>
                  </a:ext>
                </a:extLst>
              </p:cNvPr>
              <p:cNvSpPr/>
              <p:nvPr/>
            </p:nvSpPr>
            <p:spPr>
              <a:xfrm>
                <a:off x="2447778" y="0"/>
                <a:ext cx="6668087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xmlns="" id="{6BDEF9A4-2C4B-C875-E6CD-0ED15DF064D4}"/>
                  </a:ext>
                </a:extLst>
              </p:cNvPr>
              <p:cNvSpPr/>
              <p:nvPr/>
            </p:nvSpPr>
            <p:spPr>
              <a:xfrm>
                <a:off x="2447567" y="787791"/>
                <a:ext cx="6668087" cy="113211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xmlns="" id="{5F77716C-9AD8-DD62-E979-F9646835F58D}"/>
                  </a:ext>
                </a:extLst>
              </p:cNvPr>
              <p:cNvSpPr/>
              <p:nvPr/>
            </p:nvSpPr>
            <p:spPr>
              <a:xfrm>
                <a:off x="9115654" y="0"/>
                <a:ext cx="2251041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xmlns="" id="{D12CC523-5F59-526B-5F04-6588AD4B0E99}"/>
                  </a:ext>
                </a:extLst>
              </p:cNvPr>
              <p:cNvSpPr/>
              <p:nvPr/>
            </p:nvSpPr>
            <p:spPr>
              <a:xfrm>
                <a:off x="11366695" y="-1616"/>
                <a:ext cx="3752655" cy="78779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xmlns="" id="{059060CF-20F9-E790-58D1-17060199CD50}"/>
                  </a:ext>
                </a:extLst>
              </p:cNvPr>
              <p:cNvSpPr/>
              <p:nvPr/>
            </p:nvSpPr>
            <p:spPr>
              <a:xfrm>
                <a:off x="11366694" y="786175"/>
                <a:ext cx="3752655" cy="11337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xmlns="" id="{88283103-BEFC-DA23-0EE2-64289ACDEA58}"/>
                  </a:ext>
                </a:extLst>
              </p:cNvPr>
              <p:cNvSpPr/>
              <p:nvPr/>
            </p:nvSpPr>
            <p:spPr>
              <a:xfrm>
                <a:off x="1" y="0"/>
                <a:ext cx="2446916" cy="191990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xmlns="" id="{CFE891E4-F2B9-5542-5F4D-41C15C64AB00}"/>
                </a:ext>
              </a:extLst>
            </p:cNvPr>
            <p:cNvSpPr txBox="1"/>
            <p:nvPr/>
          </p:nvSpPr>
          <p:spPr>
            <a:xfrm>
              <a:off x="2446917" y="21481"/>
              <a:ext cx="665043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 err="1"/>
                <a:t>Lovozero</a:t>
              </a:r>
              <a:r>
                <a:rPr lang="en-GB" sz="2000" b="1" dirty="0"/>
                <a:t> Air Defence Academy, SRN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xmlns="" id="{98224BC4-367F-612C-F4BE-CE263F09C9DE}"/>
                </a:ext>
              </a:extLst>
            </p:cNvPr>
            <p:cNvSpPr txBox="1"/>
            <p:nvPr/>
          </p:nvSpPr>
          <p:spPr>
            <a:xfrm>
              <a:off x="2429057" y="945322"/>
              <a:ext cx="3621504" cy="78483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BE: SRNTGT026  CATCODE: 5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MIDB GEO: </a:t>
              </a:r>
              <a:r>
                <a:rPr lang="pt-BR" sz="1500" b="1" dirty="0"/>
                <a:t>N 68 00.439 E 035 00.646</a:t>
              </a:r>
              <a:endParaRPr lang="en-GB" sz="1500" b="1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 b="1" dirty="0"/>
                <a:t>ICOD: 2011-JUL-08 DOI:2011-JUL-08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xmlns="" id="{55FDD948-B8EE-FBEE-C1FA-B2028DA214E9}"/>
                </a:ext>
              </a:extLst>
            </p:cNvPr>
            <p:cNvSpPr txBox="1"/>
            <p:nvPr/>
          </p:nvSpPr>
          <p:spPr>
            <a:xfrm>
              <a:off x="11364760" y="79905"/>
              <a:ext cx="375265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/>
                <a:t>OPAC CLASSIFIED</a:t>
              </a:r>
              <a:br>
                <a:rPr lang="en-GB" sz="2000" b="1" dirty="0"/>
              </a:br>
              <a:r>
                <a:rPr lang="en-GB" sz="2000" b="1" dirty="0"/>
                <a:t>REL TO CJTF-23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xmlns="" id="{651D095D-58C5-2C4A-62F3-7E333A146A22}"/>
                </a:ext>
              </a:extLst>
            </p:cNvPr>
            <p:cNvSpPr txBox="1"/>
            <p:nvPr/>
          </p:nvSpPr>
          <p:spPr>
            <a:xfrm>
              <a:off x="11347323" y="1112228"/>
              <a:ext cx="377009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400" b="1" dirty="0"/>
                <a:t>DECL ON: 2061-JUL-08</a:t>
              </a:r>
            </a:p>
          </p:txBody>
        </p:sp>
        <p:pic>
          <p:nvPicPr>
            <p:cNvPr id="52" name="Picture 51" descr="D:\GIT PROJECTS\OPAT-background\Virtual Intelligence Service only logo.PNG">
              <a:extLst>
                <a:ext uri="{FF2B5EF4-FFF2-40B4-BE49-F238E27FC236}">
                  <a16:creationId xmlns:a16="http://schemas.microsoft.com/office/drawing/2014/main" xmlns="" id="{4E671712-803D-527C-3B76-3434CF3565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08686" y="21695"/>
              <a:ext cx="2225675" cy="1958975"/>
            </a:xfrm>
            <a:prstGeom prst="rect">
              <a:avLst/>
            </a:prstGeom>
            <a:noFill/>
          </p:spPr>
        </p:pic>
        <p:sp>
          <p:nvSpPr>
            <p:cNvPr id="53" name="Rektangel 11">
              <a:extLst>
                <a:ext uri="{FF2B5EF4-FFF2-40B4-BE49-F238E27FC236}">
                  <a16:creationId xmlns:a16="http://schemas.microsoft.com/office/drawing/2014/main" xmlns="" id="{F250B2CD-AFCD-9EA8-0BB4-343F6891BDE0}"/>
                </a:ext>
              </a:extLst>
            </p:cNvPr>
            <p:cNvSpPr/>
            <p:nvPr/>
          </p:nvSpPr>
          <p:spPr>
            <a:xfrm>
              <a:off x="10515864" y="1189688"/>
              <a:ext cx="118753" cy="130629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0" y="51275"/>
            <a:ext cx="15120000" cy="18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u="sng">
                <a:solidFill>
                  <a:schemeClr val="dk1"/>
                </a:solidFill>
              </a:rPr>
              <a:t>ACRONYMS</a:t>
            </a:r>
            <a:endParaRPr sz="4200" b="1" u="sng">
              <a:solidFill>
                <a:schemeClr val="dk1"/>
              </a:solidFill>
            </a:endParaRPr>
          </a:p>
        </p:txBody>
      </p:sp>
      <p:graphicFrame>
        <p:nvGraphicFramePr>
          <p:cNvPr id="275" name="Google Shape;275;p27"/>
          <p:cNvGraphicFramePr/>
          <p:nvPr/>
        </p:nvGraphicFramePr>
        <p:xfrm>
          <a:off x="952500" y="2088750"/>
          <a:ext cx="13215000" cy="8173050"/>
        </p:xfrm>
        <a:graphic>
          <a:graphicData uri="http://schemas.openxmlformats.org/drawingml/2006/table">
            <a:tbl>
              <a:tblPr>
                <a:noFill/>
                <a:tableStyleId>{AE7EAA58-4EDA-4114-B047-75ABB572CC32}</a:tableStyleId>
              </a:tblPr>
              <a:tblGrid>
                <a:gridCol w="21709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28462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7594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lt1"/>
                          </a:solidFill>
                        </a:rPr>
                        <a:t>ACRONYM</a:t>
                      </a: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MEANING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>
                          <a:solidFill>
                            <a:schemeClr val="lt1"/>
                          </a:solidFill>
                        </a:rPr>
                        <a:t>DEFINITION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BE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Basic Encyclopedia Number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Alpha/numeric code unique to an installation for incorporation within various national and tactical systems.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Category Code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data Element that classifies the function and purpose of an installation or a facility.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MIDB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Modernized Integrated Database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database comprised of information on facilities of military significance, military forces, and related equipment. 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ICOD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b="1">
                          <a:solidFill>
                            <a:schemeClr val="dk1"/>
                          </a:solidFill>
                        </a:rPr>
                        <a:t>Intelligence Cut Off Date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The date of the latest intelligence data inputted to a feature.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DOI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Date of Image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Date on which a geospatial or intelligence-related image was captured.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Critical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An element of an entity or object that enables it to perform its primary function.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PV CHAR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Physical Vulnerability Characteristic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Standardized alphanumeric code describing the physical and structural properties of a target.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 dirty="0"/>
                        <a:t>DPI</a:t>
                      </a:r>
                      <a:endParaRPr b="1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Joint Desired Point of Impact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 unique, alphanumeric coded aimpoint identified by a three dimensional mensurated point. It represents a weapon or capability desired point of impact or penetration.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Circular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90 percent confidence level in the horizontal plane.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LE90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Linear Error at 90%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fr" sz="1200">
                          <a:solidFill>
                            <a:schemeClr val="dk1"/>
                          </a:solidFill>
                        </a:rPr>
                        <a:t>90 percent confidence level in the vertical dimension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MSL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Mean Sea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Earth reference geoid.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AGL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Above Ground Level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Elevation above ground surface.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NCC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Nearest Collateral Concern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Closest non-targeted structure, area, or entity near a planned point of impact that may be at risk of unintended damage during a military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CER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effects radius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Radius within which collateral damage might happen based on the weapon's characteristics, the target environment, and other operational factors.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CDE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Collateral damage estimate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Systematic process used in military targeting to evaluate the potential for unintended damage or harm to non-combatant entities, structures, or personnel as a result of a planned strike.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446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NSE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b="1"/>
                        <a:t>No Strike Element</a:t>
                      </a:r>
                      <a:endParaRPr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Specific entities, locations, or objects that are protected from intentional targeting under the Law of Armed Conflict (LOAC) or by operational policy.</a:t>
                      </a:r>
                      <a:endParaRPr sz="1200"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pic>
        <p:nvPicPr>
          <p:cNvPr id="276" name="Google Shape;276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-2532" b="-2501"/>
          <a:stretch/>
        </p:blipFill>
        <p:spPr>
          <a:xfrm>
            <a:off x="435875" y="164488"/>
            <a:ext cx="1575817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926</Words>
  <Application>Microsoft Office PowerPoint</Application>
  <PresentationFormat>Egendefinert</PresentationFormat>
  <Paragraphs>237</Paragraphs>
  <Slides>9</Slides>
  <Notes>9</Notes>
  <HiddenSlides>1</HiddenSlides>
  <MMClips>0</MMClips>
  <ScaleCrop>false</ScaleCrop>
  <HeadingPairs>
    <vt:vector size="6" baseType="variant">
      <vt:variant>
        <vt:lpstr>Brukte skrifter</vt:lpstr>
      </vt:variant>
      <vt:variant>
        <vt:i4>1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TARGET FOLDER  SRNTGT026  Lovozero Air Defense Academy, SRN</vt:lpstr>
      <vt:lpstr>Lysbilde 2</vt:lpstr>
      <vt:lpstr>Lysbilde 3</vt:lpstr>
      <vt:lpstr>Lysbilde 4</vt:lpstr>
      <vt:lpstr>Lysbilde 5</vt:lpstr>
      <vt:lpstr>Lysbilde 6</vt:lpstr>
      <vt:lpstr>Lysbilde 7</vt:lpstr>
      <vt:lpstr>Lysbilde 8</vt:lpstr>
      <vt:lpstr>Lysbilde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SRNTGT026 Lovozero Air Defense Academy</dc:title>
  <dc:subject>SRNTGT026 Lovozero Air Defense Academy</dc:subject>
  <dc:creator>132nd Virtual Wing;VIS</dc:creator>
  <cp:lastModifiedBy>Frode Nakken</cp:lastModifiedBy>
  <cp:revision>13</cp:revision>
  <dcterms:modified xsi:type="dcterms:W3CDTF">2025-03-18T19:23:34Z</dcterms:modified>
</cp:coreProperties>
</file>